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6"/>
  </p:notesMasterIdLst>
  <p:handoutMasterIdLst>
    <p:handoutMasterId r:id="rId7"/>
  </p:handoutMasterIdLst>
  <p:sldIdLst>
    <p:sldId id="783" r:id="rId2"/>
    <p:sldId id="1158" r:id="rId3"/>
    <p:sldId id="1210" r:id="rId4"/>
    <p:sldId id="1103" r:id="rId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D73E6A-C562-2E8F-AB2E-36CF2CC4CB43}" name="Tom Coleman-Haynes" initials="TCH" userId="Tom Coleman-Haynes" providerId="None"/>
  <p188:author id="{C347647C-82DF-3714-D566-1F297C5840CD}" name="SOPHIA PAPADAKIS" initials="SP" userId="341674e120739e96" providerId="Windows Live"/>
  <p188:author id="{71413D82-31CA-FCC6-6538-D63CEEBA9C3D}" name="Susan Montgomery" initials="SM" userId="e6e415be2107f65b"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DAF2F4"/>
    <a:srgbClr val="8B6DAD"/>
    <a:srgbClr val="008489"/>
    <a:srgbClr val="CBEFF0"/>
    <a:srgbClr val="E7F8F9"/>
    <a:srgbClr val="005EB8"/>
    <a:srgbClr val="41B6E6"/>
    <a:srgbClr val="D9F2F3"/>
    <a:srgbClr val="025085"/>
    <a:srgbClr val="006F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43" autoAdjust="0"/>
    <p:restoredTop sz="61127" autoAdjust="0"/>
  </p:normalViewPr>
  <p:slideViewPr>
    <p:cSldViewPr snapToGrid="0" snapToObjects="1">
      <p:cViewPr varScale="1">
        <p:scale>
          <a:sx n="68" d="100"/>
          <a:sy n="68" d="100"/>
        </p:scale>
        <p:origin x="1720" y="200"/>
      </p:cViewPr>
      <p:guideLst>
        <p:guide orient="horz" pos="2160"/>
        <p:guide pos="2880"/>
        <p:guide orient="horz" pos="3113"/>
      </p:guideLst>
    </p:cSldViewPr>
  </p:slideViewPr>
  <p:outlineViewPr>
    <p:cViewPr>
      <p:scale>
        <a:sx n="33" d="100"/>
        <a:sy n="33" d="100"/>
      </p:scale>
      <p:origin x="0" y="-5568"/>
    </p:cViewPr>
  </p:outlineViewPr>
  <p:notesTextViewPr>
    <p:cViewPr>
      <p:scale>
        <a:sx n="100" d="100"/>
        <a:sy n="100" d="100"/>
      </p:scale>
      <p:origin x="0" y="0"/>
    </p:cViewPr>
  </p:notesTextViewPr>
  <p:sorterViewPr>
    <p:cViewPr>
      <p:scale>
        <a:sx n="1" d="1"/>
        <a:sy n="1" d="1"/>
      </p:scale>
      <p:origin x="0" y="0"/>
    </p:cViewPr>
  </p:sorterViewPr>
  <p:notesViewPr>
    <p:cSldViewPr snapToGrid="0" snapToObjects="1">
      <p:cViewPr varScale="1">
        <p:scale>
          <a:sx n="92" d="100"/>
          <a:sy n="92" d="100"/>
        </p:scale>
        <p:origin x="378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8/10/22</a:t>
            </a:fld>
            <a:endParaRPr lang="en-US">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8/10/22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endParaRPr lang="en-US" dirty="0"/>
          </a:p>
          <a:p>
            <a:endParaRPr lang="en-GB" altLang="en-US" dirty="0">
              <a:latin typeface="Century Gothic" panose="020B0502020202020204" pitchFamily="34" charset="0"/>
            </a:endParaRPr>
          </a:p>
        </p:txBody>
      </p:sp>
      <p:sp>
        <p:nvSpPr>
          <p:cNvPr id="4" name="Slide Number Placeholder 3"/>
          <p:cNvSpPr>
            <a:spLocks noGrp="1"/>
          </p:cNvSpPr>
          <p:nvPr>
            <p:ph type="sldNum" sz="quarter" idx="5"/>
          </p:nvPr>
        </p:nvSpPr>
        <p:spPr/>
        <p:txBody>
          <a:bodyPr/>
          <a:lstStyle/>
          <a:p>
            <a:pPr>
              <a:defRPr/>
            </a:pPr>
            <a:fld id="{717DC927-BA5F-ED4E-9F4C-9BB5292B4359}" type="slidenum">
              <a:rPr lang="en-US" smtClean="0"/>
              <a:pPr>
                <a:defRPr/>
              </a:pPr>
              <a:t>1</a:t>
            </a:fld>
            <a:endParaRPr lang="en-US" dirty="0"/>
          </a:p>
        </p:txBody>
      </p:sp>
    </p:spTree>
    <p:extLst>
      <p:ext uri="{BB962C8B-B14F-4D97-AF65-F5344CB8AC3E}">
        <p14:creationId xmlns:p14="http://schemas.microsoft.com/office/powerpoint/2010/main" val="2354639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dirty="0">
                <a:solidFill>
                  <a:schemeClr val="tx1"/>
                </a:solidFill>
                <a:effectLst/>
                <a:latin typeface="Century Gothic" panose="020B0502020202020204" pitchFamily="34" charset="0"/>
                <a:ea typeface="Geneva" pitchFamily="-109" charset="0"/>
                <a:cs typeface="Geneva" pitchFamily="-109" charset="0"/>
              </a:rPr>
              <a:t>Cigarette smoke contains: nicotine, tar, carbon monoxide (CO), and thousands of other toxins.</a:t>
            </a:r>
          </a:p>
          <a:p>
            <a:r>
              <a:rPr lang="en-CA" sz="1200" b="0" i="0" kern="1200" dirty="0">
                <a:solidFill>
                  <a:schemeClr val="tx1"/>
                </a:solidFill>
                <a:effectLst/>
                <a:latin typeface="Century Gothic" panose="020B0502020202020204" pitchFamily="34" charset="0"/>
                <a:ea typeface="Geneva" pitchFamily="-109" charset="0"/>
                <a:cs typeface="Geneva" pitchFamily="-109" charset="0"/>
              </a:rPr>
              <a:t> </a:t>
            </a:r>
            <a:endParaRPr lang="en-GB" sz="1200" b="0" i="0" kern="1200" dirty="0">
              <a:solidFill>
                <a:schemeClr val="tx1"/>
              </a:solidFill>
              <a:effectLst/>
              <a:latin typeface="Century Gothic" panose="020B0502020202020204" pitchFamily="34" charset="0"/>
              <a:ea typeface="Geneva" pitchFamily="-109" charset="0"/>
              <a:cs typeface="Geneva" pitchFamily="-109" charset="0"/>
            </a:endParaRPr>
          </a:p>
          <a:p>
            <a:r>
              <a:rPr lang="en-CA" sz="1200" b="0" i="0" kern="1200" dirty="0">
                <a:solidFill>
                  <a:schemeClr val="tx1"/>
                </a:solidFill>
                <a:effectLst/>
                <a:latin typeface="Century Gothic" panose="020B0502020202020204" pitchFamily="34" charset="0"/>
                <a:ea typeface="Geneva" pitchFamily="-109" charset="0"/>
                <a:cs typeface="Geneva" pitchFamily="-109" charset="0"/>
              </a:rPr>
              <a:t>Nicotine is relatively harmless, or else we wouldn’t have nicotine replacement therapy (patches, gum </a:t>
            </a:r>
            <a:r>
              <a:rPr lang="en-CA" sz="1200" b="0" i="0" kern="1200" dirty="0" err="1">
                <a:solidFill>
                  <a:schemeClr val="tx1"/>
                </a:solidFill>
                <a:effectLst/>
                <a:latin typeface="Century Gothic" panose="020B0502020202020204" pitchFamily="34" charset="0"/>
                <a:ea typeface="Geneva" pitchFamily="-109" charset="0"/>
                <a:cs typeface="Geneva" pitchFamily="-109" charset="0"/>
              </a:rPr>
              <a:t>etc</a:t>
            </a:r>
            <a:r>
              <a:rPr lang="en-CA" sz="1200" b="0" i="0" kern="1200" dirty="0">
                <a:solidFill>
                  <a:schemeClr val="tx1"/>
                </a:solidFill>
                <a:effectLst/>
                <a:latin typeface="Century Gothic" panose="020B0502020202020204" pitchFamily="34" charset="0"/>
                <a:ea typeface="Geneva" pitchFamily="-109" charset="0"/>
                <a:cs typeface="Geneva" pitchFamily="-109" charset="0"/>
              </a:rPr>
              <a:t>). In fact, the main problem with nicotine is that it is addictive and is the reason why people keep on smoking despite knowing the harms of smoking and wanting to stop. </a:t>
            </a:r>
            <a:endParaRPr lang="en-GB" sz="1200" b="0" i="0" kern="1200" dirty="0">
              <a:solidFill>
                <a:schemeClr val="tx1"/>
              </a:solidFill>
              <a:effectLst/>
              <a:latin typeface="Century Gothic" panose="020B0502020202020204" pitchFamily="34" charset="0"/>
              <a:ea typeface="Geneva" pitchFamily="-109" charset="0"/>
              <a:cs typeface="Geneva" pitchFamily="-109" charset="0"/>
            </a:endParaRPr>
          </a:p>
          <a:p>
            <a:r>
              <a:rPr lang="en-CA" sz="1200" b="0" i="0" kern="1200" dirty="0">
                <a:solidFill>
                  <a:schemeClr val="tx1"/>
                </a:solidFill>
                <a:effectLst/>
                <a:latin typeface="Century Gothic" panose="020B0502020202020204" pitchFamily="34" charset="0"/>
                <a:ea typeface="Geneva" pitchFamily="-109" charset="0"/>
                <a:cs typeface="Geneva" pitchFamily="-109" charset="0"/>
              </a:rPr>
              <a:t> </a:t>
            </a:r>
            <a:endParaRPr lang="en-GB" sz="1200" b="0" i="0" kern="1200" dirty="0">
              <a:solidFill>
                <a:schemeClr val="tx1"/>
              </a:solidFill>
              <a:effectLst/>
              <a:latin typeface="Century Gothic" panose="020B0502020202020204" pitchFamily="34" charset="0"/>
              <a:ea typeface="Geneva" pitchFamily="-109" charset="0"/>
              <a:cs typeface="Geneva" pitchFamily="-109" charset="0"/>
            </a:endParaRPr>
          </a:p>
          <a:p>
            <a:r>
              <a:rPr lang="en-CA" sz="1200" b="0" i="0" kern="1200" dirty="0">
                <a:solidFill>
                  <a:schemeClr val="tx1"/>
                </a:solidFill>
                <a:effectLst/>
                <a:latin typeface="Century Gothic" panose="020B0502020202020204" pitchFamily="34" charset="0"/>
                <a:ea typeface="Geneva" pitchFamily="-109" charset="0"/>
                <a:cs typeface="Geneva" pitchFamily="-109" charset="0"/>
              </a:rPr>
              <a:t>But the tar, carbon monoxide and toxins in tobacco smoke is what causes harm and leads to smoking-related illness.   </a:t>
            </a:r>
            <a:endParaRPr lang="en-GB" sz="1200" b="0" i="0" kern="1200" dirty="0">
              <a:solidFill>
                <a:schemeClr val="tx1"/>
              </a:solidFill>
              <a:effectLst/>
              <a:latin typeface="Century Gothic" panose="020B0502020202020204" pitchFamily="34" charset="0"/>
              <a:ea typeface="Geneva" pitchFamily="-109" charset="0"/>
              <a:cs typeface="Geneva" pitchFamily="-109" charset="0"/>
            </a:endParaRPr>
          </a:p>
          <a:p>
            <a:r>
              <a:rPr lang="en-GB" altLang="en-US" dirty="0"/>
              <a:t>We are now going to look in more detail at carbon monoxide monitoring and its role as a motivational tool. </a:t>
            </a:r>
          </a:p>
          <a:p>
            <a:endParaRPr lang="en-GB" altLang="en-US" dirty="0"/>
          </a:p>
          <a:p>
            <a:endParaRPr lang="en-GB" altLang="en-US" dirty="0"/>
          </a:p>
          <a:p>
            <a:endParaRPr lang="en-GB" altLang="en-US" dirty="0"/>
          </a:p>
          <a:p>
            <a:endParaRPr lang="en-GB" alt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a:t>
            </a:fld>
            <a:endParaRPr lang="en-US" dirty="0"/>
          </a:p>
        </p:txBody>
      </p:sp>
    </p:spTree>
    <p:extLst>
      <p:ext uri="{BB962C8B-B14F-4D97-AF65-F5344CB8AC3E}">
        <p14:creationId xmlns:p14="http://schemas.microsoft.com/office/powerpoint/2010/main" val="1973998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u="sng" dirty="0">
                <a:latin typeface="Century Gothic" panose="020B0502020202020204" pitchFamily="34" charset="0"/>
              </a:rPr>
              <a:t>CO testing Demonstration</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u="sng"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u="none" dirty="0">
                <a:latin typeface="Century Gothic" panose="020B0502020202020204" pitchFamily="34" charset="0"/>
              </a:rPr>
              <a:t>We will briefly demonstrate how to conduct a CO test with patients. There are a variety of devices available but they essentially all work in the same way.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0" u="none"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0" u="none" dirty="0">
                <a:latin typeface="Century Gothic" panose="020B0502020202020204" pitchFamily="34" charset="0"/>
              </a:rPr>
              <a:t>For patient who may suffer from anxiety, you will want to be conscious to explain the test slowly, allow them to take their time and as needed conduct the test when they feel comfortable doing so (possibly later I the session) or at the next session.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u="sng" dirty="0">
                <a:latin typeface="Century Gothic" panose="020B0502020202020204" pitchFamily="34" charset="0"/>
              </a:rPr>
              <a:t>A - FOR VIRTUAL COURSE: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1" u="sng"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Century Gothic" panose="020B0502020202020204" pitchFamily="34" charset="0"/>
              </a:rPr>
              <a:t>Option 1: Live Demonstration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Century Gothic" panose="020B0502020202020204" pitchFamily="34" charset="0"/>
              </a:rPr>
              <a:t>Equipment needed: </a:t>
            </a:r>
            <a:r>
              <a:rPr lang="en-US" sz="1200" b="0" dirty="0">
                <a:latin typeface="Century Gothic" panose="020B0502020202020204" pitchFamily="34" charset="0"/>
              </a:rPr>
              <a:t>CO monitor, disposable tubes, non alcoholic wipes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b="0"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Trainer demonstrates how the device is used by conducting test on themselves (one trainer will demonstrate). </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How to turn it on</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How to insert mouth piece</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How to start test</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Take deep breath (hold for 15 seconds while monitor counts down)</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Monitor beeps last 3 seconds, pass the client</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Advise client to  exhale slowly aiming to empty their lungs of air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Show where the result is displayed on the monitor</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Dispose of monitor</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  Brief review of infection control practices (patient inserts and removes tube, and disposes in garbage) </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Century Gothic" panose="020B0502020202020204" pitchFamily="34" charset="0"/>
              </a:rPr>
              <a:t>Option 2: Film Clip</a:t>
            </a:r>
            <a:endParaRPr lang="en-US" sz="1200"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The video clip we are about to watch provides a demonstration on how CO testing is conducted.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Play video: https://</a:t>
            </a:r>
            <a:r>
              <a:rPr lang="en-US" sz="1200" dirty="0" err="1">
                <a:latin typeface="Century Gothic" panose="020B0502020202020204" pitchFamily="34" charset="0"/>
              </a:rPr>
              <a:t>elearning.ncsct.co.uk</a:t>
            </a:r>
            <a:r>
              <a:rPr lang="en-US" sz="1200" dirty="0">
                <a:latin typeface="Century Gothic" panose="020B0502020202020204" pitchFamily="34" charset="0"/>
              </a:rPr>
              <a:t>/vbaplus_homelessness-stage_29</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After video highlight the following: </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Hold breath for 15 seconds </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Need for the tight seal</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Show client their reading</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You may wish to use a CO reading chart to clients (in particular those reducing to quit)</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r>
              <a:rPr lang="en-US" sz="1200" dirty="0">
                <a:latin typeface="Century Gothic" panose="020B0502020202020204" pitchFamily="34" charset="0"/>
              </a:rPr>
              <a:t>Mention infection control practices (patient inserts and removes tube, and disposes in garbage). Note this is not included in film clip. </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endParaRPr lang="en-US" sz="1200"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u="sng" dirty="0">
                <a:latin typeface="Century Gothic" panose="020B0502020202020204" pitchFamily="34" charset="0"/>
              </a:rPr>
              <a:t>B – FACE-TO-FACE COURSE: </a:t>
            </a:r>
          </a:p>
          <a:p>
            <a:pPr marL="171450" marR="0" lvl="0" indent="-171450" algn="l" defTabSz="457200" rtl="0" eaLnBrk="0" fontAlgn="base" latinLnBrk="0" hangingPunct="0">
              <a:lnSpc>
                <a:spcPct val="100000"/>
              </a:lnSpc>
              <a:spcBef>
                <a:spcPct val="30000"/>
              </a:spcBef>
              <a:spcAft>
                <a:spcPct val="0"/>
              </a:spcAft>
              <a:buClrTx/>
              <a:buSzTx/>
              <a:buFontTx/>
              <a:buChar char="-"/>
              <a:tabLst/>
              <a:defRPr/>
            </a:pPr>
            <a:endParaRPr lang="en-US" sz="1200" dirty="0">
              <a:latin typeface="Century Gothic" panose="020B0502020202020204" pitchFamily="34" charset="0"/>
            </a:endParaRPr>
          </a:p>
          <a:p>
            <a:r>
              <a:rPr lang="en-US" sz="1200" b="1" u="sng" dirty="0">
                <a:latin typeface="Century Gothic" panose="020B0502020202020204" pitchFamily="34" charset="0"/>
              </a:rPr>
              <a:t>Live demonstration by trainers: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Century Gothic" panose="020B0502020202020204" pitchFamily="34" charset="0"/>
              </a:rPr>
              <a:t>Equipment needed: </a:t>
            </a:r>
            <a:r>
              <a:rPr lang="en-US" sz="1200" b="0" dirty="0">
                <a:latin typeface="Century Gothic" panose="020B0502020202020204" pitchFamily="34" charset="0"/>
              </a:rPr>
              <a:t>CO monitor, disposable tubes, non alcoholic wipes </a:t>
            </a:r>
            <a:endParaRPr lang="en-US" sz="1200" b="1" u="sng" dirty="0">
              <a:latin typeface="Century Gothic" panose="020B0502020202020204" pitchFamily="34" charset="0"/>
            </a:endParaRPr>
          </a:p>
          <a:p>
            <a:r>
              <a:rPr lang="en-US" sz="1200" dirty="0">
                <a:latin typeface="Century Gothic" panose="020B0502020202020204" pitchFamily="34" charset="0"/>
              </a:rPr>
              <a:t>One playing role of client and the other the practitioner). Repeat instructions above for trainer demonstration. </a:t>
            </a:r>
          </a:p>
          <a:p>
            <a:endParaRPr lang="en-US" sz="1200" b="1" u="sng" dirty="0">
              <a:latin typeface="Century Gothic" panose="020B0502020202020204" pitchFamily="34" charset="0"/>
            </a:endParaRPr>
          </a:p>
          <a:p>
            <a:r>
              <a:rPr lang="en-US" sz="1200" b="1" u="sng" dirty="0">
                <a:latin typeface="Century Gothic" panose="020B0502020202020204" pitchFamily="34" charset="0"/>
              </a:rPr>
              <a:t>Participant CO-testing practice skills: </a:t>
            </a:r>
          </a:p>
          <a:p>
            <a:r>
              <a:rPr lang="en-US" sz="1200" b="1" dirty="0">
                <a:latin typeface="Century Gothic" panose="020B0502020202020204" pitchFamily="34" charset="0"/>
              </a:rPr>
              <a:t>Equipment needed:</a:t>
            </a:r>
            <a:r>
              <a:rPr lang="en-US" sz="1200" dirty="0">
                <a:latin typeface="Century Gothic" panose="020B0502020202020204" pitchFamily="34" charset="0"/>
              </a:rPr>
              <a:t> Multiple CO monitors (ideally 4-5), disposable tubes (for each participant or half of group)</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Participants who have not previously used monitor are offered opportunity to use device on themselves or another participant (playing the role of the practitioner).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dirty="0">
                <a:latin typeface="Century Gothic" panose="020B0502020202020204" pitchFamily="34" charset="0"/>
              </a:rPr>
              <a:t>Protocols are followed for cleaning device i.e. new tube for each person, tube disposed of by individual, device cleaned with non alcoholic wipe between tests).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latin typeface="Century Gothic" panose="020B0502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sz="1200" b="1" dirty="0">
                <a:latin typeface="Century Gothic" panose="020B0502020202020204" pitchFamily="34" charset="0"/>
              </a:rPr>
              <a:t>Activity, CO monitor demonstration: Module 3 manual, page X.</a:t>
            </a:r>
          </a:p>
          <a:p>
            <a:pPr>
              <a:defRPr/>
            </a:pPr>
            <a:endParaRPr lang="en-GB" sz="1200" dirty="0">
              <a:latin typeface="Century Gothic" panose="020B0502020202020204" pitchFamily="34" charset="0"/>
            </a:endParaRPr>
          </a:p>
          <a:p>
            <a:pPr>
              <a:defRPr/>
            </a:pPr>
            <a:r>
              <a:rPr lang="en-GB" sz="1200" dirty="0">
                <a:latin typeface="Century Gothic" panose="020B0502020202020204" pitchFamily="34" charset="0"/>
              </a:rPr>
              <a:t>There are a number of CO monitors available and you should follow the instruction accompanying these machines, and local infection control procedures. These actions are fairly common to all monitors however.</a:t>
            </a:r>
          </a:p>
          <a:p>
            <a:pPr>
              <a:defRPr/>
            </a:pPr>
            <a:endParaRPr lang="en-GB" sz="1200" dirty="0">
              <a:latin typeface="Century Gothic" panose="020B0502020202020204" pitchFamily="34" charset="0"/>
            </a:endParaRPr>
          </a:p>
          <a:p>
            <a:pPr marL="0" indent="0">
              <a:buFont typeface="Arial" panose="020B0604020202020204" pitchFamily="34" charset="0"/>
              <a:buNone/>
              <a:defRPr/>
            </a:pPr>
            <a:r>
              <a:rPr lang="en-GB" sz="1200" b="1" dirty="0">
                <a:latin typeface="Century Gothic" panose="020B0502020202020204" pitchFamily="34" charset="0"/>
              </a:rPr>
              <a:t>Infection control</a:t>
            </a:r>
          </a:p>
          <a:p>
            <a:pPr marL="285750" indent="-285750">
              <a:buFont typeface="Arial" panose="020B0604020202020204" pitchFamily="34" charset="0"/>
              <a:buChar char="•"/>
              <a:defRPr/>
            </a:pPr>
            <a:r>
              <a:rPr lang="en-GB" sz="1200" dirty="0">
                <a:latin typeface="Century Gothic" panose="020B0502020202020204" pitchFamily="34" charset="0"/>
              </a:rPr>
              <a:t>Mouthpiece is for single use only</a:t>
            </a:r>
          </a:p>
          <a:p>
            <a:pPr marL="285750" indent="-285750">
              <a:buFont typeface="Arial" panose="020B0604020202020204" pitchFamily="34" charset="0"/>
              <a:buChar char="•"/>
              <a:defRPr/>
            </a:pPr>
            <a:r>
              <a:rPr lang="en-GB" sz="1200" dirty="0">
                <a:latin typeface="Century Gothic" panose="020B0502020202020204" pitchFamily="34" charset="0"/>
              </a:rPr>
              <a:t>Dispose of mouthpiece by asking client to remove and immediately throw into bin</a:t>
            </a:r>
          </a:p>
          <a:p>
            <a:pPr marL="285750" indent="-285750">
              <a:buFont typeface="Arial" panose="020B0604020202020204" pitchFamily="34" charset="0"/>
              <a:buChar char="•"/>
              <a:defRPr/>
            </a:pPr>
            <a:r>
              <a:rPr lang="en-GB" sz="1200" dirty="0">
                <a:latin typeface="Century Gothic" panose="020B0502020202020204" pitchFamily="34" charset="0"/>
              </a:rPr>
              <a:t>Change ‘D’ piece as per instructions (this is the one-way bacteria filter)</a:t>
            </a:r>
          </a:p>
          <a:p>
            <a:pPr>
              <a:defRPr/>
            </a:pPr>
            <a:endParaRPr lang="en-GB" sz="1200" dirty="0">
              <a:latin typeface="Century Gothic" panose="020B0502020202020204" pitchFamily="34" charset="0"/>
            </a:endParaRPr>
          </a:p>
          <a:p>
            <a:pPr marL="0" indent="0">
              <a:buFont typeface="Arial" panose="020B0604020202020204" pitchFamily="34" charset="0"/>
              <a:buNone/>
              <a:defRPr/>
            </a:pPr>
            <a:r>
              <a:rPr lang="en-GB" sz="1200" b="1" dirty="0">
                <a:latin typeface="Century Gothic" panose="020B0502020202020204" pitchFamily="34" charset="0"/>
              </a:rPr>
              <a:t>Use recommended compatible wipes</a:t>
            </a:r>
          </a:p>
          <a:p>
            <a:pPr>
              <a:defRPr/>
            </a:pPr>
            <a:r>
              <a:rPr lang="en-GB" sz="1200" dirty="0">
                <a:latin typeface="Century Gothic" panose="020B0502020202020204" pitchFamily="34" charset="0"/>
              </a:rPr>
              <a:t>Use of alcohol wipes can affect the electrochemical sensors</a:t>
            </a:r>
          </a:p>
          <a:p>
            <a:pPr lvl="1">
              <a:defRPr/>
            </a:pPr>
            <a:r>
              <a:rPr lang="en-GB" sz="1200" dirty="0">
                <a:latin typeface="Century Gothic" panose="020B0502020202020204" pitchFamily="34" charset="0"/>
              </a:rPr>
              <a:t>Can cause permanent damage</a:t>
            </a:r>
          </a:p>
          <a:p>
            <a:pPr lvl="1">
              <a:defRPr/>
            </a:pPr>
            <a:r>
              <a:rPr lang="en-GB" sz="1200" dirty="0">
                <a:latin typeface="Century Gothic" panose="020B0502020202020204" pitchFamily="34" charset="0"/>
              </a:rPr>
              <a:t>Affect reading giving false positive/negative readings</a:t>
            </a:r>
          </a:p>
          <a:p>
            <a:pPr marL="0" marR="0" lvl="0" indent="0" algn="l" defTabSz="457200" rtl="0" eaLnBrk="0" fontAlgn="base" latinLnBrk="0" hangingPunct="0">
              <a:lnSpc>
                <a:spcPct val="100000"/>
              </a:lnSpc>
              <a:spcBef>
                <a:spcPct val="30000"/>
              </a:spcBef>
              <a:spcAft>
                <a:spcPct val="0"/>
              </a:spcAft>
              <a:buClrTx/>
              <a:buSzTx/>
              <a:buFontTx/>
              <a:buNone/>
              <a:tabLst/>
              <a:defRPr/>
            </a:pPr>
            <a:endParaRPr lang="en-US" sz="1200" dirty="0">
              <a:latin typeface="Century Gothic" panose="020B0502020202020204" pitchFamily="34" charset="0"/>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200" b="1" dirty="0">
                <a:latin typeface="Century Gothic" panose="020B0502020202020204" pitchFamily="34" charset="0"/>
              </a:rPr>
              <a:t>Before the test </a:t>
            </a:r>
            <a:endParaRPr lang="en-US" sz="1200" dirty="0">
              <a:latin typeface="Century Gothic" panose="020B0502020202020204" pitchFamily="34" charset="0"/>
            </a:endParaRPr>
          </a:p>
          <a:p>
            <a:pPr marL="0" marR="0" lvl="0" indent="0" algn="l" defTabSz="457200" rtl="0" eaLnBrk="0" fontAlgn="base" latinLnBrk="0" hangingPunct="0">
              <a:lnSpc>
                <a:spcPts val="2400"/>
              </a:lnSpc>
              <a:spcBef>
                <a:spcPts val="0"/>
              </a:spcBef>
              <a:spcAft>
                <a:spcPts val="900"/>
              </a:spcAft>
              <a:buClrTx/>
              <a:buSzTx/>
              <a:buFontTx/>
              <a:buNone/>
              <a:tabLst/>
              <a:defRPr/>
            </a:pPr>
            <a:r>
              <a:rPr lang="en-US" sz="1200" dirty="0">
                <a:latin typeface="Century Gothic" panose="020B0502020202020204" pitchFamily="34" charset="0"/>
              </a:rPr>
              <a:t>When introducing the test to clients it can be helpful to explain how the test works:</a:t>
            </a:r>
            <a:endParaRPr lang="en-GB" sz="1200" i="1" dirty="0">
              <a:solidFill>
                <a:schemeClr val="accent5"/>
              </a:solidFill>
              <a:latin typeface="Century Gothic" panose="020B0502020202020204" pitchFamily="34" charset="0"/>
              <a:ea typeface="Calibri" pitchFamily="-109" charset="0"/>
              <a:cs typeface="Arial" panose="020B0604020202020204" pitchFamily="34" charset="0"/>
            </a:endParaRPr>
          </a:p>
          <a:p>
            <a:pPr>
              <a:lnSpc>
                <a:spcPts val="2400"/>
              </a:lnSpc>
              <a:spcBef>
                <a:spcPts val="0"/>
              </a:spcBef>
              <a:spcAft>
                <a:spcPts val="900"/>
              </a:spcAft>
              <a:defRPr/>
            </a:pPr>
            <a:r>
              <a:rPr lang="en-GB" sz="1200" i="1" dirty="0">
                <a:solidFill>
                  <a:schemeClr val="accent5"/>
                </a:solidFill>
                <a:latin typeface="Century Gothic" panose="020B0502020202020204" pitchFamily="34" charset="0"/>
                <a:ea typeface="Calibri" pitchFamily="-109" charset="0"/>
                <a:cs typeface="Arial" panose="020B0604020202020204" pitchFamily="34" charset="0"/>
              </a:rPr>
              <a:t>“This machine measures the amount of carbon monoxide  in your lungs in parts per million. Carbon monoxide is a </a:t>
            </a:r>
            <a:r>
              <a:rPr lang="en-GB" sz="1200" b="1" i="1" dirty="0">
                <a:solidFill>
                  <a:schemeClr val="accent5"/>
                </a:solidFill>
                <a:latin typeface="Century Gothic" panose="020B0502020202020204" pitchFamily="34" charset="0"/>
                <a:ea typeface="Calibri" pitchFamily="-109" charset="0"/>
                <a:cs typeface="Arial" panose="020B0604020202020204" pitchFamily="34" charset="0"/>
              </a:rPr>
              <a:t>poisonous gas inhaled  by people who smoke cigarettes</a:t>
            </a:r>
            <a:r>
              <a:rPr lang="en-GB" sz="1200" i="1" dirty="0">
                <a:solidFill>
                  <a:schemeClr val="accent5"/>
                </a:solidFill>
                <a:latin typeface="Century Gothic" panose="020B0502020202020204" pitchFamily="34" charset="0"/>
                <a:ea typeface="Calibri" pitchFamily="-109" charset="0"/>
                <a:cs typeface="Arial" panose="020B0604020202020204" pitchFamily="34" charset="0"/>
              </a:rPr>
              <a:t> and it causes  heart disease and other serious health issues.  This CO test will give us an indication of how  much carbon monoxide is circulating in your body.  It provides you will with </a:t>
            </a:r>
            <a:r>
              <a:rPr lang="en-GB" sz="1200" b="1" i="1" dirty="0">
                <a:solidFill>
                  <a:schemeClr val="accent5"/>
                </a:solidFill>
                <a:latin typeface="Century Gothic" panose="020B0502020202020204" pitchFamily="34" charset="0"/>
                <a:ea typeface="Calibri" pitchFamily="-109" charset="0"/>
                <a:cs typeface="Arial" panose="020B0604020202020204" pitchFamily="34" charset="0"/>
              </a:rPr>
              <a:t>visible proof of the harm smoking</a:t>
            </a:r>
            <a:r>
              <a:rPr lang="en-GB" sz="1200" i="1" dirty="0">
                <a:solidFill>
                  <a:schemeClr val="accent5"/>
                </a:solidFill>
                <a:latin typeface="Century Gothic" panose="020B0502020202020204" pitchFamily="34" charset="0"/>
                <a:ea typeface="Calibri" pitchFamily="-109" charset="0"/>
                <a:cs typeface="Arial" panose="020B0604020202020204" pitchFamily="34" charset="0"/>
              </a:rPr>
              <a:t>  is doing to your body.“</a:t>
            </a:r>
          </a:p>
          <a:p>
            <a:pPr>
              <a:lnSpc>
                <a:spcPts val="2400"/>
              </a:lnSpc>
              <a:spcBef>
                <a:spcPts val="0"/>
              </a:spcBef>
              <a:spcAft>
                <a:spcPts val="900"/>
              </a:spcAft>
              <a:defRPr/>
            </a:pPr>
            <a:endParaRPr lang="en-GB" sz="1200" i="1" dirty="0">
              <a:solidFill>
                <a:schemeClr val="accent5"/>
              </a:solidFill>
              <a:latin typeface="Century Gothic" panose="020B0502020202020204" pitchFamily="34" charset="0"/>
              <a:ea typeface="Calibri" pitchFamily="-109" charset="0"/>
              <a:cs typeface="Arial" panose="020B0604020202020204" pitchFamily="34" charset="0"/>
            </a:endParaRPr>
          </a:p>
          <a:p>
            <a:pPr>
              <a:lnSpc>
                <a:spcPts val="2400"/>
              </a:lnSpc>
              <a:spcBef>
                <a:spcPts val="0"/>
              </a:spcBef>
              <a:spcAft>
                <a:spcPts val="900"/>
              </a:spcAft>
              <a:defRPr/>
            </a:pPr>
            <a:r>
              <a:rPr lang="en-GB" sz="1200" b="1" i="1" dirty="0">
                <a:solidFill>
                  <a:schemeClr val="accent5"/>
                </a:solidFill>
                <a:latin typeface="Century Gothic" panose="020B0502020202020204" pitchFamily="34" charset="0"/>
                <a:ea typeface="Calibri" pitchFamily="-109" charset="0"/>
                <a:cs typeface="Arial" panose="020B0604020202020204" pitchFamily="34" charset="0"/>
              </a:rPr>
              <a:t>After the test </a:t>
            </a:r>
          </a:p>
          <a:p>
            <a:pPr>
              <a:lnSpc>
                <a:spcPts val="2000"/>
              </a:lnSpc>
              <a:spcBef>
                <a:spcPts val="0"/>
              </a:spcBef>
              <a:spcAft>
                <a:spcPts val="900"/>
              </a:spcAft>
              <a:defRPr/>
            </a:pPr>
            <a:r>
              <a:rPr lang="en-GB" sz="1200" i="1" dirty="0">
                <a:solidFill>
                  <a:schemeClr val="accent5"/>
                </a:solidFill>
                <a:latin typeface="Century Gothic" panose="020B0502020202020204" pitchFamily="34" charset="0"/>
                <a:ea typeface="Calibri" pitchFamily="-109" charset="0"/>
                <a:cs typeface="Arial" panose="020B0604020202020204" pitchFamily="34" charset="0"/>
              </a:rPr>
              <a:t>The monitor is showing a reading of </a:t>
            </a:r>
            <a:r>
              <a:rPr lang="en-GB" sz="1200" b="1" i="1" dirty="0">
                <a:solidFill>
                  <a:schemeClr val="accent5"/>
                </a:solidFill>
                <a:latin typeface="Century Gothic" panose="020B0502020202020204" pitchFamily="34" charset="0"/>
                <a:ea typeface="Calibri" pitchFamily="-109" charset="0"/>
                <a:cs typeface="Arial" panose="020B0604020202020204" pitchFamily="34" charset="0"/>
              </a:rPr>
              <a:t>“X”</a:t>
            </a:r>
            <a:r>
              <a:rPr lang="en-GB" sz="1200" i="1" dirty="0">
                <a:solidFill>
                  <a:schemeClr val="accent5"/>
                </a:solidFill>
                <a:latin typeface="Century Gothic" panose="020B0502020202020204" pitchFamily="34" charset="0"/>
                <a:ea typeface="Calibri" pitchFamily="-109" charset="0"/>
                <a:cs typeface="Arial" panose="020B0604020202020204" pitchFamily="34" charset="0"/>
              </a:rPr>
              <a:t>.  The normal range for a non-smoker is between  1 and 5 ppm and so you can see that your reading </a:t>
            </a:r>
            <a:br>
              <a:rPr lang="en-GB" sz="1200" i="1" dirty="0">
                <a:solidFill>
                  <a:schemeClr val="accent5"/>
                </a:solidFill>
                <a:latin typeface="Century Gothic" panose="020B0502020202020204" pitchFamily="34" charset="0"/>
                <a:ea typeface="Calibri" pitchFamily="-109" charset="0"/>
                <a:cs typeface="Arial" panose="020B0604020202020204" pitchFamily="34" charset="0"/>
              </a:rPr>
            </a:br>
            <a:r>
              <a:rPr lang="en-GB" sz="1200" i="1" dirty="0">
                <a:solidFill>
                  <a:schemeClr val="accent5"/>
                </a:solidFill>
                <a:latin typeface="Century Gothic" panose="020B0502020202020204" pitchFamily="34" charset="0"/>
                <a:ea typeface="Calibri" pitchFamily="-109" charset="0"/>
                <a:cs typeface="Arial" panose="020B0604020202020204" pitchFamily="34" charset="0"/>
              </a:rPr>
              <a:t>is </a:t>
            </a:r>
            <a:r>
              <a:rPr lang="en-GB" sz="1200" b="1" i="1" dirty="0">
                <a:solidFill>
                  <a:schemeClr val="accent5"/>
                </a:solidFill>
                <a:latin typeface="Century Gothic" panose="020B0502020202020204" pitchFamily="34" charset="0"/>
                <a:ea typeface="Calibri" pitchFamily="-109" charset="0"/>
                <a:cs typeface="Arial" panose="020B0604020202020204" pitchFamily="34" charset="0"/>
              </a:rPr>
              <a:t>“X times” or “much”</a:t>
            </a:r>
            <a:r>
              <a:rPr lang="en-GB" sz="1200" i="1" dirty="0">
                <a:solidFill>
                  <a:schemeClr val="accent5"/>
                </a:solidFill>
                <a:latin typeface="Century Gothic" panose="020B0502020202020204" pitchFamily="34" charset="0"/>
                <a:ea typeface="Calibri" pitchFamily="-109" charset="0"/>
                <a:cs typeface="Arial" panose="020B0604020202020204" pitchFamily="34" charset="0"/>
              </a:rPr>
              <a:t> higher much than the  normal healthy levels.  The good news is that when you get to the point  of quitting completely this will quickly come down </a:t>
            </a:r>
            <a:br>
              <a:rPr lang="en-GB" sz="1200" i="1" dirty="0">
                <a:solidFill>
                  <a:schemeClr val="accent5"/>
                </a:solidFill>
                <a:latin typeface="Century Gothic" panose="020B0502020202020204" pitchFamily="34" charset="0"/>
                <a:ea typeface="Calibri" pitchFamily="-109" charset="0"/>
                <a:cs typeface="Arial" panose="020B0604020202020204" pitchFamily="34" charset="0"/>
              </a:rPr>
            </a:br>
            <a:r>
              <a:rPr lang="en-GB" sz="1200" i="1" dirty="0">
                <a:solidFill>
                  <a:schemeClr val="accent5"/>
                </a:solidFill>
                <a:latin typeface="Century Gothic" panose="020B0502020202020204" pitchFamily="34" charset="0"/>
                <a:ea typeface="Calibri" pitchFamily="-109" charset="0"/>
                <a:cs typeface="Arial" panose="020B0604020202020204" pitchFamily="34" charset="0"/>
              </a:rPr>
              <a:t>to the levels of a healthy non-smoker. This is a nice  way for us to see the benefits of quitting smoking  on your health.  We will repeat the test each week but would expect the </a:t>
            </a:r>
            <a:br>
              <a:rPr lang="en-GB" sz="1200" i="1" dirty="0">
                <a:solidFill>
                  <a:schemeClr val="accent5"/>
                </a:solidFill>
                <a:latin typeface="Century Gothic" panose="020B0502020202020204" pitchFamily="34" charset="0"/>
                <a:ea typeface="Calibri" pitchFamily="-109" charset="0"/>
                <a:cs typeface="Arial" panose="020B0604020202020204" pitchFamily="34" charset="0"/>
              </a:rPr>
            </a:br>
            <a:r>
              <a:rPr lang="en-GB" sz="1200" i="1" dirty="0">
                <a:solidFill>
                  <a:schemeClr val="accent5"/>
                </a:solidFill>
                <a:latin typeface="Century Gothic" panose="020B0502020202020204" pitchFamily="34" charset="0"/>
                <a:ea typeface="Calibri" pitchFamily="-109" charset="0"/>
                <a:cs typeface="Arial" panose="020B0604020202020204" pitchFamily="34" charset="0"/>
              </a:rPr>
              <a:t>reading to be over 5ppm until you stop completely.”</a:t>
            </a:r>
          </a:p>
          <a:p>
            <a:endParaRPr lang="en-US" sz="1200" dirty="0">
              <a:latin typeface="Century Gothic" panose="020B0502020202020204" pitchFamily="34" charset="0"/>
            </a:endParaRPr>
          </a:p>
          <a:p>
            <a:pPr>
              <a:defRPr/>
            </a:pPr>
            <a:r>
              <a:rPr lang="en-GB" sz="1200" dirty="0">
                <a:latin typeface="Century Gothic" panose="020B0502020202020204" pitchFamily="34" charset="0"/>
              </a:rPr>
              <a:t>CO has a relatively short half life (4 hours) and is eliminated fairly quickly from the bodies of smokers - hence CO monitors can only tell us about recent exposure to tobacco smoke and not whether someone is a smoker or not.</a:t>
            </a:r>
          </a:p>
          <a:p>
            <a:pPr>
              <a:defRPr/>
            </a:pPr>
            <a:endParaRPr lang="en-GB" sz="1200" dirty="0">
              <a:latin typeface="Century Gothic" panose="020B0502020202020204" pitchFamily="34" charset="0"/>
            </a:endParaRPr>
          </a:p>
          <a:p>
            <a:pPr>
              <a:defRPr/>
            </a:pPr>
            <a:r>
              <a:rPr lang="en-GB" sz="1200" dirty="0">
                <a:latin typeface="Century Gothic" panose="020B0502020202020204" pitchFamily="34" charset="0"/>
              </a:rPr>
              <a:t>For CO screening to be conducted properly, clients must hold their breath for 15 seconds before blowing into the CO monitor; this allows time for the CO in the blood to pass into the air in the lungs.</a:t>
            </a:r>
          </a:p>
          <a:p>
            <a:pPr>
              <a:defRPr/>
            </a:pPr>
            <a:endParaRPr lang="en-GB" sz="1200" dirty="0">
              <a:latin typeface="Century Gothic" panose="020B0502020202020204" pitchFamily="34" charset="0"/>
            </a:endParaRPr>
          </a:p>
          <a:p>
            <a:pPr>
              <a:defRPr/>
            </a:pPr>
            <a:r>
              <a:rPr lang="en-GB" sz="1200" dirty="0">
                <a:latin typeface="Century Gothic" panose="020B0502020202020204" pitchFamily="34" charset="0"/>
              </a:rPr>
              <a:t>CO is used as a tool for validation but equally important it is also a motivational tool, the patient seeing objective proof of toxins leaving the body is motivational for them\\</a:t>
            </a:r>
          </a:p>
          <a:p>
            <a:pPr>
              <a:defRPr/>
            </a:pPr>
            <a:endParaRPr lang="en-GB" sz="1200" dirty="0">
              <a:latin typeface="Century Gothic" panose="020B0502020202020204" pitchFamily="34" charset="0"/>
            </a:endParaRPr>
          </a:p>
          <a:p>
            <a:pPr>
              <a:lnSpc>
                <a:spcPts val="2400"/>
              </a:lnSpc>
            </a:pPr>
            <a:r>
              <a:rPr lang="en-US" sz="1200" dirty="0">
                <a:latin typeface="Century Gothic" panose="020B0502020202020204" pitchFamily="34" charset="0"/>
              </a:rPr>
              <a:t>CO monitors measure the amount of </a:t>
            </a:r>
            <a:br>
              <a:rPr lang="en-US" sz="1200" dirty="0">
                <a:latin typeface="Century Gothic" panose="020B0502020202020204" pitchFamily="34" charset="0"/>
              </a:rPr>
            </a:br>
            <a:r>
              <a:rPr lang="en-US" sz="1200" b="1" dirty="0">
                <a:solidFill>
                  <a:schemeClr val="accent1"/>
                </a:solidFill>
                <a:latin typeface="Century Gothic" panose="020B0502020202020204" pitchFamily="34" charset="0"/>
              </a:rPr>
              <a:t>carbon monoxide in expired breath</a:t>
            </a:r>
            <a:r>
              <a:rPr lang="en-US" sz="1200" dirty="0">
                <a:latin typeface="Century Gothic" panose="020B0502020202020204" pitchFamily="34" charset="0"/>
              </a:rPr>
              <a:t>, displayed as part per million (ppm) </a:t>
            </a:r>
          </a:p>
          <a:p>
            <a:pPr>
              <a:lnSpc>
                <a:spcPts val="2400"/>
              </a:lnSpc>
            </a:pPr>
            <a:r>
              <a:rPr lang="en-US" sz="1200" dirty="0">
                <a:latin typeface="Century Gothic" panose="020B0502020202020204" pitchFamily="34" charset="0"/>
              </a:rPr>
              <a:t>CO monitors detect exposure to smoke </a:t>
            </a:r>
            <a:br>
              <a:rPr lang="en-US" sz="1200" dirty="0">
                <a:latin typeface="Century Gothic" panose="020B0502020202020204" pitchFamily="34" charset="0"/>
              </a:rPr>
            </a:br>
            <a:r>
              <a:rPr lang="en-US" sz="1200" dirty="0">
                <a:latin typeface="Century Gothic" panose="020B0502020202020204" pitchFamily="34" charset="0"/>
              </a:rPr>
              <a:t>in the previous </a:t>
            </a:r>
            <a:r>
              <a:rPr lang="en-US" sz="1200" b="1" dirty="0">
                <a:solidFill>
                  <a:schemeClr val="accent1"/>
                </a:solidFill>
                <a:latin typeface="Century Gothic" panose="020B0502020202020204" pitchFamily="34" charset="0"/>
              </a:rPr>
              <a:t>24 – 48 hours</a:t>
            </a:r>
          </a:p>
          <a:p>
            <a:pPr>
              <a:lnSpc>
                <a:spcPts val="2400"/>
              </a:lnSpc>
            </a:pPr>
            <a:r>
              <a:rPr lang="en-US" sz="1200" dirty="0">
                <a:latin typeface="Century Gothic" panose="020B0502020202020204" pitchFamily="34" charset="0"/>
              </a:rPr>
              <a:t>Clients are required to hold their breath </a:t>
            </a:r>
            <a:br>
              <a:rPr lang="en-US" sz="1200" dirty="0">
                <a:latin typeface="Century Gothic" panose="020B0502020202020204" pitchFamily="34" charset="0"/>
              </a:rPr>
            </a:br>
            <a:r>
              <a:rPr lang="en-US" sz="1200" dirty="0">
                <a:latin typeface="Century Gothic" panose="020B0502020202020204" pitchFamily="34" charset="0"/>
              </a:rPr>
              <a:t>for </a:t>
            </a:r>
            <a:r>
              <a:rPr lang="en-US" sz="1200" b="1" dirty="0">
                <a:solidFill>
                  <a:schemeClr val="accent1"/>
                </a:solidFill>
                <a:latin typeface="Century Gothic" panose="020B0502020202020204" pitchFamily="34" charset="0"/>
              </a:rPr>
              <a:t>15 seconds</a:t>
            </a:r>
            <a:r>
              <a:rPr lang="en-US" sz="1200" b="1" dirty="0">
                <a:solidFill>
                  <a:srgbClr val="00B3FF"/>
                </a:solidFill>
                <a:latin typeface="Century Gothic" panose="020B0502020202020204" pitchFamily="34" charset="0"/>
              </a:rPr>
              <a:t> </a:t>
            </a:r>
            <a:r>
              <a:rPr lang="en-US" sz="1200" dirty="0">
                <a:latin typeface="Century Gothic" panose="020B0502020202020204" pitchFamily="34" charset="0"/>
              </a:rPr>
              <a:t>(minimum 10 seconds) to equalize pressure in the lungs and allow </a:t>
            </a:r>
            <a:br>
              <a:rPr lang="en-US" sz="1200" dirty="0">
                <a:latin typeface="Century Gothic" panose="020B0502020202020204" pitchFamily="34" charset="0"/>
              </a:rPr>
            </a:br>
            <a:r>
              <a:rPr lang="en-US" sz="1200" dirty="0">
                <a:latin typeface="Century Gothic" panose="020B0502020202020204" pitchFamily="34" charset="0"/>
              </a:rPr>
              <a:t>CO to transfer between blood and lungs</a:t>
            </a:r>
          </a:p>
          <a:p>
            <a:pPr>
              <a:lnSpc>
                <a:spcPts val="2400"/>
              </a:lnSpc>
            </a:pPr>
            <a:r>
              <a:rPr lang="en-US" sz="1200" b="1" dirty="0">
                <a:solidFill>
                  <a:schemeClr val="accent1"/>
                </a:solidFill>
                <a:latin typeface="Century Gothic" panose="020B0502020202020204" pitchFamily="34" charset="0"/>
              </a:rPr>
              <a:t>Smoker reading = above 10ppm</a:t>
            </a:r>
          </a:p>
          <a:p>
            <a:pPr>
              <a:lnSpc>
                <a:spcPts val="2400"/>
              </a:lnSpc>
            </a:pPr>
            <a:r>
              <a:rPr lang="en-US" sz="1200" b="1" dirty="0">
                <a:latin typeface="Century Gothic" panose="020B0502020202020204" pitchFamily="34" charset="0"/>
              </a:rPr>
              <a:t>Motivational tool, chart progress</a:t>
            </a:r>
          </a:p>
          <a:p>
            <a:pPr>
              <a:defRPr/>
            </a:pPr>
            <a:endParaRPr lang="en-GB" sz="1200" dirty="0">
              <a:latin typeface="Century Gothic" panose="020B0502020202020204" pitchFamily="34" charset="0"/>
            </a:endParaRPr>
          </a:p>
          <a:p>
            <a:pPr marL="0" indent="0">
              <a:lnSpc>
                <a:spcPts val="1400"/>
              </a:lnSpc>
              <a:buNone/>
              <a:tabLst>
                <a:tab pos="215900" algn="l"/>
              </a:tabLst>
            </a:pPr>
            <a:r>
              <a:rPr lang="en-US" sz="1200" dirty="0">
                <a:latin typeface="Century Gothic" panose="020B0502020202020204" pitchFamily="34" charset="0"/>
              </a:rPr>
              <a:t>1.	Both the client and the stop smoking practitioner should use </a:t>
            </a:r>
            <a:r>
              <a:rPr lang="en-US" sz="1200" dirty="0" err="1">
                <a:latin typeface="Century Gothic" panose="020B0502020202020204" pitchFamily="34" charset="0"/>
              </a:rPr>
              <a:t>sanitiser</a:t>
            </a:r>
            <a:r>
              <a:rPr lang="en-US" sz="1200" dirty="0">
                <a:latin typeface="Century Gothic" panose="020B0502020202020204" pitchFamily="34" charset="0"/>
              </a:rPr>
              <a:t> gel </a:t>
            </a:r>
            <a:br>
              <a:rPr lang="en-US" sz="1200" dirty="0">
                <a:latin typeface="Century Gothic" panose="020B0502020202020204" pitchFamily="34" charset="0"/>
              </a:rPr>
            </a:br>
            <a:r>
              <a:rPr lang="en-US" sz="1200" dirty="0">
                <a:latin typeface="Century Gothic" panose="020B0502020202020204" pitchFamily="34" charset="0"/>
              </a:rPr>
              <a:t>	(non-alcoholic) on their hands before the test</a:t>
            </a:r>
          </a:p>
          <a:p>
            <a:pPr marL="0" indent="0">
              <a:lnSpc>
                <a:spcPts val="1400"/>
              </a:lnSpc>
              <a:buNone/>
              <a:tabLst>
                <a:tab pos="215900" algn="l"/>
              </a:tabLst>
            </a:pPr>
            <a:r>
              <a:rPr lang="en-US" sz="1200" dirty="0">
                <a:latin typeface="Century Gothic" panose="020B0502020202020204" pitchFamily="34" charset="0"/>
              </a:rPr>
              <a:t>2.	Attach a clean, disposable, mouthpiece (a fresh one for each person) </a:t>
            </a:r>
            <a:br>
              <a:rPr lang="en-US" sz="1200" dirty="0">
                <a:latin typeface="Century Gothic" panose="020B0502020202020204" pitchFamily="34" charset="0"/>
              </a:rPr>
            </a:br>
            <a:r>
              <a:rPr lang="en-US" sz="1200" dirty="0">
                <a:latin typeface="Century Gothic" panose="020B0502020202020204" pitchFamily="34" charset="0"/>
              </a:rPr>
              <a:t>	to the monitor</a:t>
            </a:r>
          </a:p>
          <a:p>
            <a:pPr marL="0" indent="0">
              <a:lnSpc>
                <a:spcPts val="1400"/>
              </a:lnSpc>
              <a:buNone/>
              <a:tabLst>
                <a:tab pos="215900" algn="l"/>
              </a:tabLst>
            </a:pPr>
            <a:r>
              <a:rPr lang="en-US" sz="1200" dirty="0">
                <a:latin typeface="Century Gothic" panose="020B0502020202020204" pitchFamily="34" charset="0"/>
              </a:rPr>
              <a:t>3.	Turn the machine on</a:t>
            </a:r>
          </a:p>
          <a:p>
            <a:pPr marL="0" indent="0">
              <a:lnSpc>
                <a:spcPts val="1400"/>
              </a:lnSpc>
              <a:buNone/>
              <a:tabLst>
                <a:tab pos="215900" algn="l"/>
              </a:tabLst>
            </a:pPr>
            <a:r>
              <a:rPr lang="en-US" sz="1200" dirty="0">
                <a:latin typeface="Century Gothic" panose="020B0502020202020204" pitchFamily="34" charset="0"/>
              </a:rPr>
              <a:t>4.	Ask the client to take a deep breath</a:t>
            </a:r>
          </a:p>
          <a:p>
            <a:pPr marL="0" indent="0">
              <a:lnSpc>
                <a:spcPts val="1400"/>
              </a:lnSpc>
              <a:buNone/>
              <a:tabLst>
                <a:tab pos="215900" algn="l"/>
              </a:tabLst>
            </a:pPr>
            <a:r>
              <a:rPr lang="en-US" sz="1200" dirty="0">
                <a:latin typeface="Century Gothic" panose="020B0502020202020204" pitchFamily="34" charset="0"/>
              </a:rPr>
              <a:t>5.	The monitor will count down 15 seconds and beep during the last 3 seconds</a:t>
            </a:r>
          </a:p>
          <a:p>
            <a:pPr marL="0" indent="0">
              <a:lnSpc>
                <a:spcPts val="1400"/>
              </a:lnSpc>
              <a:buNone/>
              <a:tabLst>
                <a:tab pos="215900" algn="l"/>
              </a:tabLst>
            </a:pPr>
            <a:r>
              <a:rPr lang="en-US" sz="1200" dirty="0">
                <a:latin typeface="Century Gothic" panose="020B0502020202020204" pitchFamily="34" charset="0"/>
              </a:rPr>
              <a:t>6.	The client needs to exhale slowly into the mouthpiece aiming to empty </a:t>
            </a:r>
            <a:br>
              <a:rPr lang="en-US" sz="1200" dirty="0">
                <a:latin typeface="Century Gothic" panose="020B0502020202020204" pitchFamily="34" charset="0"/>
              </a:rPr>
            </a:br>
            <a:r>
              <a:rPr lang="en-US" sz="1200" dirty="0">
                <a:latin typeface="Century Gothic" panose="020B0502020202020204" pitchFamily="34" charset="0"/>
              </a:rPr>
              <a:t>	their lungs completely</a:t>
            </a:r>
          </a:p>
          <a:p>
            <a:pPr marL="0" indent="0">
              <a:lnSpc>
                <a:spcPts val="1400"/>
              </a:lnSpc>
              <a:buNone/>
              <a:tabLst>
                <a:tab pos="215900" algn="l"/>
              </a:tabLst>
            </a:pPr>
            <a:r>
              <a:rPr lang="en-US" sz="1200" dirty="0">
                <a:latin typeface="Century Gothic" panose="020B0502020202020204" pitchFamily="34" charset="0"/>
              </a:rPr>
              <a:t>7.	The parts per million (ppm) of carbon monoxide in the lungs will be </a:t>
            </a:r>
            <a:br>
              <a:rPr lang="en-US" sz="1200" dirty="0">
                <a:latin typeface="Century Gothic" panose="020B0502020202020204" pitchFamily="34" charset="0"/>
              </a:rPr>
            </a:br>
            <a:r>
              <a:rPr lang="en-US" sz="1200" dirty="0">
                <a:latin typeface="Century Gothic" panose="020B0502020202020204" pitchFamily="34" charset="0"/>
              </a:rPr>
              <a:t>	displayed on the screen</a:t>
            </a:r>
          </a:p>
          <a:p>
            <a:pPr marL="0" indent="0">
              <a:lnSpc>
                <a:spcPts val="1400"/>
              </a:lnSpc>
              <a:buNone/>
              <a:tabLst>
                <a:tab pos="215900" algn="l"/>
              </a:tabLst>
            </a:pPr>
            <a:r>
              <a:rPr lang="en-US" sz="1200" dirty="0">
                <a:latin typeface="Century Gothic" panose="020B0502020202020204" pitchFamily="34" charset="0"/>
              </a:rPr>
              <a:t>8.	The mouthpiece should be removed by the client themselves and </a:t>
            </a:r>
            <a:br>
              <a:rPr lang="en-US" sz="1200" dirty="0">
                <a:latin typeface="Century Gothic" panose="020B0502020202020204" pitchFamily="34" charset="0"/>
              </a:rPr>
            </a:br>
            <a:r>
              <a:rPr lang="en-US" sz="1200" dirty="0">
                <a:latin typeface="Century Gothic" panose="020B0502020202020204" pitchFamily="34" charset="0"/>
              </a:rPr>
              <a:t>	disposed of in a refuse sack, which is tied before being placed in </a:t>
            </a:r>
            <a:br>
              <a:rPr lang="en-US" sz="1200" dirty="0">
                <a:latin typeface="Century Gothic" panose="020B0502020202020204" pitchFamily="34" charset="0"/>
              </a:rPr>
            </a:br>
            <a:r>
              <a:rPr lang="en-US" sz="1200" dirty="0">
                <a:latin typeface="Century Gothic" panose="020B0502020202020204" pitchFamily="34" charset="0"/>
              </a:rPr>
              <a:t>	another bag for collection (double bagging) to prevent domestic </a:t>
            </a:r>
            <a:br>
              <a:rPr lang="en-US" sz="1200" dirty="0">
                <a:latin typeface="Century Gothic" panose="020B0502020202020204" pitchFamily="34" charset="0"/>
              </a:rPr>
            </a:br>
            <a:r>
              <a:rPr lang="en-US" sz="1200" dirty="0">
                <a:latin typeface="Century Gothic" panose="020B0502020202020204" pitchFamily="34" charset="0"/>
              </a:rPr>
              <a:t>	staff touching the mouthpieces</a:t>
            </a:r>
          </a:p>
          <a:p>
            <a:pPr marL="0" indent="0">
              <a:lnSpc>
                <a:spcPts val="1400"/>
              </a:lnSpc>
              <a:buNone/>
              <a:tabLst>
                <a:tab pos="215900" algn="l"/>
              </a:tabLst>
            </a:pPr>
            <a:r>
              <a:rPr lang="en-US" sz="1200" dirty="0">
                <a:latin typeface="Century Gothic" panose="020B0502020202020204" pitchFamily="34" charset="0"/>
              </a:rPr>
              <a:t>9.	The CO monitor should be cleaned between tests using </a:t>
            </a:r>
            <a:br>
              <a:rPr lang="en-US" sz="1200" dirty="0">
                <a:latin typeface="Century Gothic" panose="020B0502020202020204" pitchFamily="34" charset="0"/>
              </a:rPr>
            </a:br>
            <a:r>
              <a:rPr lang="en-US" sz="1200" dirty="0">
                <a:latin typeface="Century Gothic" panose="020B0502020202020204" pitchFamily="34" charset="0"/>
              </a:rPr>
              <a:t>	a non-alcoholic wipe</a:t>
            </a:r>
          </a:p>
          <a:p>
            <a:endParaRPr lang="en-US" sz="1200" dirty="0">
              <a:latin typeface="Century Gothic" panose="020B0502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3</a:t>
            </a:fld>
            <a:endParaRPr lang="en-US" dirty="0"/>
          </a:p>
        </p:txBody>
      </p:sp>
    </p:spTree>
    <p:extLst>
      <p:ext uri="{BB962C8B-B14F-4D97-AF65-F5344CB8AC3E}">
        <p14:creationId xmlns:p14="http://schemas.microsoft.com/office/powerpoint/2010/main" val="3077922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a:p>
        </p:txBody>
      </p:sp>
    </p:spTree>
    <p:extLst>
      <p:ext uri="{BB962C8B-B14F-4D97-AF65-F5344CB8AC3E}">
        <p14:creationId xmlns:p14="http://schemas.microsoft.com/office/powerpoint/2010/main" val="34073054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5B3ABCA-F75A-9F10-45E6-F13CD3CF0D5A}"/>
              </a:ext>
            </a:extLst>
          </p:cNvPr>
          <p:cNvPicPr>
            <a:picLocks noChangeAspect="1"/>
          </p:cNvPicPr>
          <p:nvPr userDrawn="1"/>
        </p:nvPicPr>
        <p:blipFill>
          <a:blip r:embed="rId2"/>
          <a:srcRect/>
          <a:stretch/>
        </p:blipFill>
        <p:spPr>
          <a:xfrm>
            <a:off x="0" y="0"/>
            <a:ext cx="9144000" cy="6858000"/>
          </a:xfrm>
          <a:prstGeom prst="rect">
            <a:avLst/>
          </a:prstGeom>
        </p:spPr>
      </p:pic>
      <p:sp>
        <p:nvSpPr>
          <p:cNvPr id="3" name="Subtitle 2"/>
          <p:cNvSpPr>
            <a:spLocks noGrp="1"/>
          </p:cNvSpPr>
          <p:nvPr>
            <p:ph type="subTitle" idx="1"/>
          </p:nvPr>
        </p:nvSpPr>
        <p:spPr>
          <a:xfrm>
            <a:off x="952500" y="956961"/>
            <a:ext cx="7200900" cy="2302767"/>
          </a:xfrm>
        </p:spPr>
        <p:txBody>
          <a:bodyPr>
            <a:noAutofit/>
          </a:bodyPr>
          <a:lstStyle>
            <a:lvl1pPr marL="0" indent="0" algn="l">
              <a:lnSpc>
                <a:spcPts val="45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52500" y="5139778"/>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52500" y="5508946"/>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52500" y="4770610"/>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424426-9EA0-2F80-518F-B1E6C04AF998}"/>
              </a:ext>
            </a:extLst>
          </p:cNvPr>
          <p:cNvPicPr>
            <a:picLocks noChangeAspect="1"/>
          </p:cNvPicPr>
          <p:nvPr userDrawn="1"/>
        </p:nvPicPr>
        <p:blipFill>
          <a:blip r:embed="rId2"/>
          <a:srcRect/>
          <a:stretch/>
        </p:blipFill>
        <p:spPr>
          <a:xfrm>
            <a:off x="0" y="0"/>
            <a:ext cx="9144000" cy="6858000"/>
          </a:xfrm>
          <a:prstGeom prst="rect">
            <a:avLst/>
          </a:prstGeom>
        </p:spPr>
      </p:pic>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5250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389980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3849757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C715FEF-457E-AC89-C71E-16076653ABA4}"/>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2857394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248445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3286173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right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4093457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right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1508742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end divider">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
        <p:nvSpPr>
          <p:cNvPr id="4" name="Subtitle 2">
            <a:extLst>
              <a:ext uri="{FF2B5EF4-FFF2-40B4-BE49-F238E27FC236}">
                <a16:creationId xmlns:a16="http://schemas.microsoft.com/office/drawing/2014/main" id="{5D5354D8-9E79-F53A-AE4D-8476D4C51D42}"/>
              </a:ext>
            </a:extLst>
          </p:cNvPr>
          <p:cNvSpPr>
            <a:spLocks noGrp="1"/>
          </p:cNvSpPr>
          <p:nvPr>
            <p:ph type="subTitle" idx="1"/>
          </p:nvPr>
        </p:nvSpPr>
        <p:spPr>
          <a:xfrm>
            <a:off x="952500" y="1239656"/>
            <a:ext cx="7200900" cy="4344935"/>
          </a:xfrm>
        </p:spPr>
        <p:txBody>
          <a:bodyPr anchor="ctr">
            <a:noAutofit/>
          </a:bodyPr>
          <a:lstStyle>
            <a:lvl1pPr marL="0" indent="0" algn="ctr">
              <a:lnSpc>
                <a:spcPts val="15000"/>
              </a:lnSpc>
              <a:spcBef>
                <a:spcPts val="0"/>
              </a:spcBef>
              <a:spcAft>
                <a:spcPts val="0"/>
              </a:spcAft>
              <a:buNone/>
              <a:defRPr sz="1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5992069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2CDCA11-03B8-6646-AE16-91CB8EE8D86C}"/>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CB023386-0522-9942-AAAD-B5EDFBC1B607}"/>
              </a:ext>
            </a:extLst>
          </p:cNvPr>
          <p:cNvPicPr>
            <a:picLocks noChangeAspect="1"/>
          </p:cNvPicPr>
          <p:nvPr userDrawn="1"/>
        </p:nvPicPr>
        <p:blipFill>
          <a:blip r:embed="rId3"/>
          <a:stretch>
            <a:fillRect/>
          </a:stretch>
        </p:blipFill>
        <p:spPr>
          <a:xfrm>
            <a:off x="2520225" y="2133600"/>
            <a:ext cx="4103550" cy="2274794"/>
          </a:xfrm>
          <a:prstGeom prst="rect">
            <a:avLst/>
          </a:prstGeom>
          <a:effectLst>
            <a:outerShdw blurRad="254000" dist="38100" dir="5400000" algn="ctr" rotWithShape="0">
              <a:srgbClr val="000000">
                <a:alpha val="25000"/>
              </a:srgbClr>
            </a:outerShdw>
          </a:effectLst>
        </p:spPr>
      </p:pic>
    </p:spTree>
    <p:extLst>
      <p:ext uri="{BB962C8B-B14F-4D97-AF65-F5344CB8AC3E}">
        <p14:creationId xmlns:p14="http://schemas.microsoft.com/office/powerpoint/2010/main" val="3756965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12" name="Picture 11">
            <a:extLst>
              <a:ext uri="{FF2B5EF4-FFF2-40B4-BE49-F238E27FC236}">
                <a16:creationId xmlns:a16="http://schemas.microsoft.com/office/drawing/2014/main" id="{45B3ABCA-F75A-9F10-45E6-F13CD3CF0D5A}"/>
              </a:ext>
            </a:extLst>
          </p:cNvPr>
          <p:cNvPicPr>
            <a:picLocks noChangeAspect="1"/>
          </p:cNvPicPr>
          <p:nvPr userDrawn="1"/>
        </p:nvPicPr>
        <p:blipFill rotWithShape="1">
          <a:blip r:embed="rId2"/>
          <a:srcRect t="-4" b="21262"/>
          <a:stretch/>
        </p:blipFill>
        <p:spPr>
          <a:xfrm>
            <a:off x="0" y="0"/>
            <a:ext cx="9144000" cy="5400000"/>
          </a:xfrm>
          <a:prstGeom prst="rect">
            <a:avLst/>
          </a:prstGeom>
          <a:effectLst>
            <a:outerShdw blurRad="328814" dist="76200" dir="5400000" algn="ctr" rotWithShape="0">
              <a:srgbClr val="000000">
                <a:alpha val="20000"/>
              </a:srgbClr>
            </a:outerShdw>
          </a:effectLst>
        </p:spPr>
      </p:pic>
      <p:sp>
        <p:nvSpPr>
          <p:cNvPr id="3" name="Subtitle 2"/>
          <p:cNvSpPr>
            <a:spLocks noGrp="1"/>
          </p:cNvSpPr>
          <p:nvPr>
            <p:ph type="subTitle" idx="1"/>
          </p:nvPr>
        </p:nvSpPr>
        <p:spPr>
          <a:xfrm>
            <a:off x="952500" y="818745"/>
            <a:ext cx="7200900" cy="2302767"/>
          </a:xfrm>
        </p:spPr>
        <p:txBody>
          <a:bodyPr>
            <a:noAutofit/>
          </a:bodyPr>
          <a:lstStyle>
            <a:lvl1pPr marL="0" indent="0" algn="l">
              <a:lnSpc>
                <a:spcPts val="45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52500" y="3980827"/>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52500" y="4349995"/>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52500" y="3611659"/>
            <a:ext cx="7200900"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dirty="0"/>
              <a:t>Click to edit Master text styles</a:t>
            </a:r>
          </a:p>
        </p:txBody>
      </p:sp>
    </p:spTree>
    <p:extLst>
      <p:ext uri="{BB962C8B-B14F-4D97-AF65-F5344CB8AC3E}">
        <p14:creationId xmlns:p14="http://schemas.microsoft.com/office/powerpoint/2010/main" val="18968255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1540590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768CBAB-1FD6-6E01-67D8-6BF934FE5EAF}"/>
              </a:ext>
            </a:extLst>
          </p:cNvPr>
          <p:cNvPicPr>
            <a:picLocks noChangeAspect="1"/>
          </p:cNvPicPr>
          <p:nvPr userDrawn="1"/>
        </p:nvPicPr>
        <p:blipFill>
          <a:blip r:embed="rId2"/>
          <a:srcRect/>
          <a:stretch/>
        </p:blipFill>
        <p:spPr>
          <a:xfrm>
            <a:off x="0" y="0"/>
            <a:ext cx="9144000" cy="6858000"/>
          </a:xfrm>
          <a:prstGeom prst="rect">
            <a:avLst/>
          </a:prstGeom>
        </p:spPr>
      </p:pic>
      <p:sp>
        <p:nvSpPr>
          <p:cNvPr id="2" name="Title 1"/>
          <p:cNvSpPr>
            <a:spLocks noGrp="1"/>
          </p:cNvSpPr>
          <p:nvPr>
            <p:ph type="ctrTitle"/>
          </p:nvPr>
        </p:nvSpPr>
        <p:spPr>
          <a:xfrm>
            <a:off x="952500" y="956961"/>
            <a:ext cx="7200900" cy="502567"/>
          </a:xfrm>
        </p:spPr>
        <p:txBody>
          <a:bodyPr>
            <a:normAutofit/>
          </a:bodyPr>
          <a:lstStyle>
            <a:lvl1pPr>
              <a:defRPr sz="2400" b="0">
                <a:solidFill>
                  <a:srgbClr val="00D5D9"/>
                </a:solidFill>
                <a:effectLst>
                  <a:outerShdw blurRad="254000" dist="38100" dir="5400000" algn="ctr" rotWithShape="0">
                    <a:srgbClr val="000000">
                      <a:alpha val="25000"/>
                    </a:srgbClr>
                  </a:outerShdw>
                </a:effectLst>
              </a:defRPr>
            </a:lvl1pPr>
          </a:lstStyle>
          <a:p>
            <a:endParaRPr lang="en-US" dirty="0"/>
          </a:p>
        </p:txBody>
      </p:sp>
      <p:sp>
        <p:nvSpPr>
          <p:cNvPr id="3" name="Subtitle 2"/>
          <p:cNvSpPr>
            <a:spLocks noGrp="1"/>
          </p:cNvSpPr>
          <p:nvPr>
            <p:ph type="subTitle" idx="1"/>
          </p:nvPr>
        </p:nvSpPr>
        <p:spPr>
          <a:xfrm>
            <a:off x="952500" y="1481097"/>
            <a:ext cx="7200900" cy="4586943"/>
          </a:xfrm>
        </p:spPr>
        <p:txBody>
          <a:bodyPr>
            <a:noAutofit/>
          </a:bodyPr>
          <a:lstStyle>
            <a:lvl1pPr marL="0" indent="0" algn="l">
              <a:lnSpc>
                <a:spcPts val="3800"/>
              </a:lnSpc>
              <a:spcBef>
                <a:spcPts val="1500"/>
              </a:spcBef>
              <a:spcAft>
                <a:spcPts val="1500"/>
              </a:spcAft>
              <a:buNone/>
              <a:defRPr sz="2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832810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a:t>Tobacco Treatment for People with SMI:</a:t>
            </a:r>
            <a:r>
              <a:rPr lang="en-US"/>
              <a:t> Introduction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dirty="0"/>
              <a:t>Click to edit Master title style</a:t>
            </a:r>
            <a:endParaRPr lang="en-US" dirty="0"/>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dirty="0"/>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a:t>Tobacco Treatment for People with SMI:</a:t>
            </a:r>
            <a:r>
              <a:rPr lang="en-US"/>
              <a:t> Introduction</a:t>
            </a:r>
          </a:p>
        </p:txBody>
      </p:sp>
    </p:spTree>
    <p:extLst>
      <p:ext uri="{BB962C8B-B14F-4D97-AF65-F5344CB8AC3E}">
        <p14:creationId xmlns:p14="http://schemas.microsoft.com/office/powerpoint/2010/main" val="3452306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a:t>Tobacco Treatment for People with SMI:</a:t>
            </a:r>
            <a:r>
              <a:rPr lang="en-US"/>
              <a:t> Introduction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571500" y="1747520"/>
            <a:ext cx="3771900"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571500" y="2438400"/>
            <a:ext cx="3771900" cy="35814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5" name="Text Placeholder 4"/>
          <p:cNvSpPr>
            <a:spLocks noGrp="1"/>
          </p:cNvSpPr>
          <p:nvPr>
            <p:ph type="body" sz="quarter" idx="3"/>
          </p:nvPr>
        </p:nvSpPr>
        <p:spPr>
          <a:xfrm>
            <a:off x="4797425" y="1747520"/>
            <a:ext cx="3736975"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6" name="Content Placeholder 5"/>
          <p:cNvSpPr>
            <a:spLocks noGrp="1"/>
          </p:cNvSpPr>
          <p:nvPr>
            <p:ph sz="quarter" idx="4"/>
          </p:nvPr>
        </p:nvSpPr>
        <p:spPr>
          <a:xfrm>
            <a:off x="4797425" y="2438399"/>
            <a:ext cx="3736975" cy="35814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9" name="Footer Placeholder 4">
            <a:extLst>
              <a:ext uri="{FF2B5EF4-FFF2-40B4-BE49-F238E27FC236}">
                <a16:creationId xmlns:a16="http://schemas.microsoft.com/office/drawing/2014/main" id="{3D4D72FC-B28E-CCBB-C752-F3C5195CB0F0}"/>
              </a:ext>
            </a:extLst>
          </p:cNvPr>
          <p:cNvSpPr>
            <a:spLocks noGrp="1"/>
          </p:cNvSpPr>
          <p:nvPr>
            <p:ph type="ftr" sz="quarter" idx="10"/>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a:t>Tobacco Treatment for People with SMI:</a:t>
            </a:r>
            <a:r>
              <a:rPr lang="en-US"/>
              <a:t> Introduction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dirty="0"/>
              <a:t>Click to edit Master title style</a:t>
            </a:r>
            <a:endParaRPr lang="en-US" dirty="0"/>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iz">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A4AF809-039D-21B8-03A5-8265304F04EF}"/>
              </a:ext>
            </a:extLst>
          </p:cNvPr>
          <p:cNvPicPr>
            <a:picLocks noChangeAspect="1"/>
          </p:cNvPicPr>
          <p:nvPr userDrawn="1"/>
        </p:nvPicPr>
        <p:blipFill>
          <a:blip r:embed="rId2"/>
          <a:srcRect/>
          <a:stretch/>
        </p:blipFill>
        <p:spPr>
          <a:xfrm>
            <a:off x="0" y="0"/>
            <a:ext cx="9144000" cy="6858000"/>
          </a:xfrm>
          <a:prstGeom prst="rect">
            <a:avLst/>
          </a:prstGeom>
        </p:spPr>
      </p:pic>
      <p:sp>
        <p:nvSpPr>
          <p:cNvPr id="3" name="Subtitle 2"/>
          <p:cNvSpPr>
            <a:spLocks noGrp="1"/>
          </p:cNvSpPr>
          <p:nvPr>
            <p:ph type="subTitle" idx="1"/>
          </p:nvPr>
        </p:nvSpPr>
        <p:spPr>
          <a:xfrm>
            <a:off x="952500" y="4797636"/>
            <a:ext cx="7200900" cy="1344372"/>
          </a:xfrm>
        </p:spPr>
        <p:txBody>
          <a:bodyPr anchor="ctr">
            <a:noAutofit/>
          </a:bodyPr>
          <a:lstStyle>
            <a:lvl1pPr marL="0" indent="0" algn="ctr">
              <a:lnSpc>
                <a:spcPts val="4800"/>
              </a:lnSpc>
              <a:spcBef>
                <a:spcPts val="0"/>
              </a:spcBef>
              <a:spcAft>
                <a:spcPts val="0"/>
              </a:spcAft>
              <a:buNone/>
              <a:defRPr sz="48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Tree>
    <p:extLst>
      <p:ext uri="{BB962C8B-B14F-4D97-AF65-F5344CB8AC3E}">
        <p14:creationId xmlns:p14="http://schemas.microsoft.com/office/powerpoint/2010/main" val="2131912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9144000" cy="1371600"/>
          </a:xfrm>
          <a:prstGeom prst="rect">
            <a:avLst/>
          </a:prstGeom>
          <a:gradFill flip="none" rotWithShape="1">
            <a:gsLst>
              <a:gs pos="13000">
                <a:srgbClr val="00B1FF"/>
              </a:gs>
              <a:gs pos="100000">
                <a:srgbClr val="0070C0">
                  <a:lumMod val="97000"/>
                </a:srgbClr>
              </a:gs>
            </a:gsLst>
            <a:lin ang="5400000" scaled="0"/>
            <a:tileRect/>
          </a:gradFill>
          <a:ln>
            <a:noFill/>
          </a:ln>
          <a:effectLst>
            <a:outerShdw blurRad="317500" dist="76200" dir="5400000" algn="ctr" rotWithShape="0">
              <a:srgbClr val="000000">
                <a:alpha val="20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pic>
        <p:nvPicPr>
          <p:cNvPr id="3" name="Picture 2">
            <a:extLst>
              <a:ext uri="{FF2B5EF4-FFF2-40B4-BE49-F238E27FC236}">
                <a16:creationId xmlns:a16="http://schemas.microsoft.com/office/drawing/2014/main" id="{627806B2-50AB-E041-B28D-8AAC3767974D}"/>
              </a:ext>
            </a:extLst>
          </p:cNvPr>
          <p:cNvPicPr>
            <a:picLocks noChangeAspect="1"/>
          </p:cNvPicPr>
          <p:nvPr userDrawn="1"/>
        </p:nvPicPr>
        <p:blipFill>
          <a:blip r:embed="rId22"/>
          <a:srcRect/>
          <a:stretch/>
        </p:blipFill>
        <p:spPr>
          <a:xfrm>
            <a:off x="3300" y="0"/>
            <a:ext cx="9137400" cy="1370610"/>
          </a:xfrm>
          <a:prstGeom prst="rect">
            <a:avLst/>
          </a:prstGeom>
        </p:spPr>
      </p:pic>
      <p:sp>
        <p:nvSpPr>
          <p:cNvPr id="8" name="Rectangle 7"/>
          <p:cNvSpPr/>
          <p:nvPr userDrawn="1"/>
        </p:nvSpPr>
        <p:spPr>
          <a:xfrm>
            <a:off x="0" y="6248400"/>
            <a:ext cx="9144000" cy="609600"/>
          </a:xfrm>
          <a:prstGeom prst="rect">
            <a:avLst/>
          </a:prstGeom>
          <a:solidFill>
            <a:srgbClr val="00BCBF">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dirty="0"/>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a:t>Tobacco Treatment for People with SMI:</a:t>
            </a:r>
            <a:r>
              <a:rPr lang="en-US"/>
              <a:t> Introduction</a:t>
            </a:r>
          </a:p>
        </p:txBody>
      </p:sp>
    </p:spTree>
  </p:cSld>
  <p:clrMap bg1="lt1" tx1="dk1" bg2="lt2" tx2="dk2" accent1="accent1" accent2="accent2" accent3="accent3" accent4="accent4" accent5="accent5" accent6="accent6" hlink="hlink" folHlink="folHlink"/>
  <p:sldLayoutIdLst>
    <p:sldLayoutId id="2147483649" r:id="rId1"/>
    <p:sldLayoutId id="2147483662" r:id="rId2"/>
    <p:sldLayoutId id="2147483654" r:id="rId3"/>
    <p:sldLayoutId id="2147483650" r:id="rId4"/>
    <p:sldLayoutId id="2147483658" r:id="rId5"/>
    <p:sldLayoutId id="2147483652" r:id="rId6"/>
    <p:sldLayoutId id="2147483653" r:id="rId7"/>
    <p:sldLayoutId id="2147483657" r:id="rId8"/>
    <p:sldLayoutId id="2147483655" r:id="rId9"/>
    <p:sldLayoutId id="2147483656" r:id="rId10"/>
    <p:sldLayoutId id="2147483660" r:id="rId11"/>
    <p:sldLayoutId id="2147483666" r:id="rId12"/>
    <p:sldLayoutId id="2147483663" r:id="rId13"/>
    <p:sldLayoutId id="2147483664" r:id="rId14"/>
    <p:sldLayoutId id="2147483667" r:id="rId15"/>
    <p:sldLayoutId id="2147483665" r:id="rId16"/>
    <p:sldLayoutId id="2147483668" r:id="rId17"/>
    <p:sldLayoutId id="2147483661" r:id="rId18"/>
    <p:sldLayoutId id="2147483659" r:id="rId19"/>
    <p:sldLayoutId id="2147483669" r:id="rId20"/>
  </p:sldLayoutIdLst>
  <p:hf hdr="0" dt="0"/>
  <p:txStyles>
    <p:titleStyle>
      <a:lvl1pPr marL="355600" indent="-355600" algn="l" defTabSz="457200" rtl="0" eaLnBrk="0" fontAlgn="base" hangingPunct="0">
        <a:spcBef>
          <a:spcPct val="0"/>
        </a:spcBef>
        <a:spcAft>
          <a:spcPct val="0"/>
        </a:spcAft>
        <a:defRPr sz="2300" b="0"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1"/>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ubtitle 2"/>
          <p:cNvSpPr>
            <a:spLocks noGrp="1"/>
          </p:cNvSpPr>
          <p:nvPr>
            <p:ph type="subTitle" idx="1"/>
          </p:nvPr>
        </p:nvSpPr>
        <p:spPr>
          <a:xfrm>
            <a:off x="923925" y="1126233"/>
            <a:ext cx="7200900" cy="2302767"/>
          </a:xfrm>
        </p:spPr>
        <p:txBody>
          <a:bodyPr/>
          <a:lstStyle/>
          <a:p>
            <a:r>
              <a:rPr lang="en-US" sz="2800" dirty="0"/>
              <a:t>Module 7: </a:t>
            </a:r>
          </a:p>
          <a:p>
            <a:r>
              <a:rPr lang="en-US" sz="2800" b="0" dirty="0"/>
              <a:t>Carbon monoxide monitoring</a:t>
            </a:r>
          </a:p>
        </p:txBody>
      </p:sp>
      <p:sp>
        <p:nvSpPr>
          <p:cNvPr id="4" name="Text Placeholder 3"/>
          <p:cNvSpPr>
            <a:spLocks noGrp="1"/>
          </p:cNvSpPr>
          <p:nvPr>
            <p:ph type="body" sz="quarter" idx="11"/>
          </p:nvPr>
        </p:nvSpPr>
        <p:spPr>
          <a:xfrm>
            <a:off x="847464" y="4197788"/>
            <a:ext cx="7728857" cy="1243725"/>
          </a:xfrm>
        </p:spPr>
        <p:txBody>
          <a:bodyPr/>
          <a:lstStyle/>
          <a:p>
            <a:endParaRPr lang="en-US" sz="2000" dirty="0"/>
          </a:p>
          <a:p>
            <a:r>
              <a:rPr lang="en-US" sz="2000" dirty="0">
                <a:solidFill>
                  <a:schemeClr val="bg2">
                    <a:lumMod val="95000"/>
                  </a:schemeClr>
                </a:solidFill>
                <a:latin typeface="Century Gothic" panose="020B0502020202020204" pitchFamily="34" charset="0"/>
              </a:rPr>
              <a:t>Community mental health tobacco treatment training</a:t>
            </a:r>
          </a:p>
          <a:p>
            <a:endParaRPr lang="en-US" sz="2000" b="1" dirty="0">
              <a:solidFill>
                <a:schemeClr val="accent1">
                  <a:lumMod val="60000"/>
                  <a:lumOff val="40000"/>
                </a:schemeClr>
              </a:solidFill>
            </a:endParaRPr>
          </a:p>
          <a:p>
            <a:endParaRPr lang="en-US" sz="2000" b="1" dirty="0"/>
          </a:p>
          <a:p>
            <a:endParaRPr lang="en-US" sz="2000" dirty="0"/>
          </a:p>
        </p:txBody>
      </p:sp>
      <p:sp>
        <p:nvSpPr>
          <p:cNvPr id="2" name="TextBox 1">
            <a:extLst>
              <a:ext uri="{FF2B5EF4-FFF2-40B4-BE49-F238E27FC236}">
                <a16:creationId xmlns:a16="http://schemas.microsoft.com/office/drawing/2014/main" id="{51D85D23-5D18-1843-8079-0A95AB4BF93D}"/>
              </a:ext>
            </a:extLst>
          </p:cNvPr>
          <p:cNvSpPr txBox="1"/>
          <p:nvPr/>
        </p:nvSpPr>
        <p:spPr bwMode="auto">
          <a:xfrm>
            <a:off x="1322614" y="5617029"/>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
        <p:nvSpPr>
          <p:cNvPr id="3" name="TextBox 2">
            <a:extLst>
              <a:ext uri="{FF2B5EF4-FFF2-40B4-BE49-F238E27FC236}">
                <a16:creationId xmlns:a16="http://schemas.microsoft.com/office/drawing/2014/main" id="{1F4284A4-9C68-5C46-9A53-78EC5D066B21}"/>
              </a:ext>
            </a:extLst>
          </p:cNvPr>
          <p:cNvSpPr txBox="1"/>
          <p:nvPr/>
        </p:nvSpPr>
        <p:spPr bwMode="auto">
          <a:xfrm>
            <a:off x="1289957" y="5894614"/>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
        <p:nvSpPr>
          <p:cNvPr id="5" name="TextBox 4">
            <a:extLst>
              <a:ext uri="{FF2B5EF4-FFF2-40B4-BE49-F238E27FC236}">
                <a16:creationId xmlns:a16="http://schemas.microsoft.com/office/drawing/2014/main" id="{67EBC41D-2F00-8B4B-A16D-9825C6C7588B}"/>
              </a:ext>
            </a:extLst>
          </p:cNvPr>
          <p:cNvSpPr txBox="1"/>
          <p:nvPr/>
        </p:nvSpPr>
        <p:spPr bwMode="auto">
          <a:xfrm>
            <a:off x="1094014" y="6057900"/>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grpSp>
        <p:nvGrpSpPr>
          <p:cNvPr id="13" name="Group 12">
            <a:extLst>
              <a:ext uri="{FF2B5EF4-FFF2-40B4-BE49-F238E27FC236}">
                <a16:creationId xmlns:a16="http://schemas.microsoft.com/office/drawing/2014/main" id="{82211ECD-F23B-1568-3F51-9FDA5186F12C}"/>
              </a:ext>
            </a:extLst>
          </p:cNvPr>
          <p:cNvGrpSpPr/>
          <p:nvPr/>
        </p:nvGrpSpPr>
        <p:grpSpPr>
          <a:xfrm>
            <a:off x="923925" y="5815661"/>
            <a:ext cx="3787968" cy="558364"/>
            <a:chOff x="1921977" y="2477000"/>
            <a:chExt cx="5172063" cy="762386"/>
          </a:xfrm>
        </p:grpSpPr>
        <p:pic>
          <p:nvPicPr>
            <p:cNvPr id="15" name="Picture 14">
              <a:extLst>
                <a:ext uri="{FF2B5EF4-FFF2-40B4-BE49-F238E27FC236}">
                  <a16:creationId xmlns:a16="http://schemas.microsoft.com/office/drawing/2014/main" id="{7070C99E-C653-4564-FCE3-8437E1594E73}"/>
                </a:ext>
              </a:extLst>
            </p:cNvPr>
            <p:cNvPicPr>
              <a:picLocks noChangeAspect="1"/>
            </p:cNvPicPr>
            <p:nvPr/>
          </p:nvPicPr>
          <p:blipFill>
            <a:blip r:embed="rId3"/>
            <a:stretch>
              <a:fillRect/>
            </a:stretch>
          </p:blipFill>
          <p:spPr>
            <a:xfrm>
              <a:off x="1921977" y="2477000"/>
              <a:ext cx="1654724" cy="762386"/>
            </a:xfrm>
            <a:prstGeom prst="rect">
              <a:avLst/>
            </a:prstGeom>
          </p:spPr>
        </p:pic>
        <p:pic>
          <p:nvPicPr>
            <p:cNvPr id="16" name="Picture 15">
              <a:extLst>
                <a:ext uri="{FF2B5EF4-FFF2-40B4-BE49-F238E27FC236}">
                  <a16:creationId xmlns:a16="http://schemas.microsoft.com/office/drawing/2014/main" id="{A997132F-4134-DC62-7959-CF865BD12155}"/>
                </a:ext>
              </a:extLst>
            </p:cNvPr>
            <p:cNvPicPr>
              <a:picLocks noChangeAspect="1"/>
            </p:cNvPicPr>
            <p:nvPr/>
          </p:nvPicPr>
          <p:blipFill>
            <a:blip r:embed="rId4"/>
            <a:stretch>
              <a:fillRect/>
            </a:stretch>
          </p:blipFill>
          <p:spPr>
            <a:xfrm>
              <a:off x="4555641" y="2477000"/>
              <a:ext cx="2538399" cy="762386"/>
            </a:xfrm>
            <a:prstGeom prst="rect">
              <a:avLst/>
            </a:prstGeom>
          </p:spPr>
        </p:pic>
      </p:grpSp>
    </p:spTree>
    <p:extLst>
      <p:ext uri="{BB962C8B-B14F-4D97-AF65-F5344CB8AC3E}">
        <p14:creationId xmlns:p14="http://schemas.microsoft.com/office/powerpoint/2010/main" val="3601942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53E33C6-C21F-6388-6FE5-047F3FFF3673}"/>
              </a:ext>
            </a:extLst>
          </p:cNvPr>
          <p:cNvPicPr>
            <a:picLocks noChangeAspect="1"/>
          </p:cNvPicPr>
          <p:nvPr/>
        </p:nvPicPr>
        <p:blipFill>
          <a:blip r:embed="rId3"/>
          <a:srcRect/>
          <a:stretch/>
        </p:blipFill>
        <p:spPr>
          <a:xfrm>
            <a:off x="0" y="0"/>
            <a:ext cx="9144000" cy="6858000"/>
          </a:xfrm>
          <a:prstGeom prst="rect">
            <a:avLst/>
          </a:prstGeom>
        </p:spPr>
      </p:pic>
      <p:sp>
        <p:nvSpPr>
          <p:cNvPr id="4" name="Subtitle 1">
            <a:extLst>
              <a:ext uri="{FF2B5EF4-FFF2-40B4-BE49-F238E27FC236}">
                <a16:creationId xmlns:a16="http://schemas.microsoft.com/office/drawing/2014/main" id="{FCA296B6-2567-9C2B-97CC-64E828162AB2}"/>
              </a:ext>
            </a:extLst>
          </p:cNvPr>
          <p:cNvSpPr>
            <a:spLocks noGrp="1"/>
          </p:cNvSpPr>
          <p:nvPr>
            <p:ph type="subTitle" idx="1"/>
          </p:nvPr>
        </p:nvSpPr>
        <p:spPr>
          <a:xfrm>
            <a:off x="0" y="4092606"/>
            <a:ext cx="9144000" cy="2029292"/>
          </a:xfrm>
        </p:spPr>
        <p:txBody>
          <a:bodyPr/>
          <a:lstStyle/>
          <a:p>
            <a:r>
              <a:rPr lang="en-US" dirty="0">
                <a:effectLst>
                  <a:outerShdw blurRad="381000" dist="25400" dir="5400000" algn="ctr" rotWithShape="0">
                    <a:srgbClr val="000000">
                      <a:alpha val="95000"/>
                    </a:srgbClr>
                  </a:outerShdw>
                </a:effectLst>
              </a:rPr>
              <a:t>Carbon monoxide monitoring</a:t>
            </a:r>
          </a:p>
        </p:txBody>
      </p:sp>
    </p:spTree>
    <p:extLst>
      <p:ext uri="{BB962C8B-B14F-4D97-AF65-F5344CB8AC3E}">
        <p14:creationId xmlns:p14="http://schemas.microsoft.com/office/powerpoint/2010/main" val="4081485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007DE-158A-5CED-F1BB-3AC096975F9E}"/>
              </a:ext>
            </a:extLst>
          </p:cNvPr>
          <p:cNvSpPr>
            <a:spLocks noGrp="1"/>
          </p:cNvSpPr>
          <p:nvPr>
            <p:ph type="title"/>
          </p:nvPr>
        </p:nvSpPr>
        <p:spPr/>
        <p:txBody>
          <a:bodyPr/>
          <a:lstStyle/>
          <a:p>
            <a:r>
              <a:rPr lang="en-US" dirty="0"/>
              <a:t>Carbon monoxide monitoring</a:t>
            </a:r>
          </a:p>
        </p:txBody>
      </p:sp>
      <p:sp>
        <p:nvSpPr>
          <p:cNvPr id="3" name="Text Placeholder 2">
            <a:extLst>
              <a:ext uri="{FF2B5EF4-FFF2-40B4-BE49-F238E27FC236}">
                <a16:creationId xmlns:a16="http://schemas.microsoft.com/office/drawing/2014/main" id="{07DF6BF2-CF7D-42FC-3216-A30E041B3B22}"/>
              </a:ext>
            </a:extLst>
          </p:cNvPr>
          <p:cNvSpPr>
            <a:spLocks noGrp="1"/>
          </p:cNvSpPr>
          <p:nvPr>
            <p:ph type="body" idx="12"/>
          </p:nvPr>
        </p:nvSpPr>
        <p:spPr>
          <a:xfrm>
            <a:off x="571500" y="1752600"/>
            <a:ext cx="5054237" cy="4191000"/>
          </a:xfrm>
        </p:spPr>
        <p:txBody>
          <a:bodyPr/>
          <a:lstStyle/>
          <a:p>
            <a:pPr>
              <a:lnSpc>
                <a:spcPts val="2400"/>
              </a:lnSpc>
            </a:pPr>
            <a:r>
              <a:rPr lang="en-US" dirty="0"/>
              <a:t>CO monitors measure the amount of </a:t>
            </a:r>
            <a:br>
              <a:rPr lang="en-US" dirty="0"/>
            </a:br>
            <a:r>
              <a:rPr lang="en-US" b="1" dirty="0">
                <a:solidFill>
                  <a:schemeClr val="accent1"/>
                </a:solidFill>
              </a:rPr>
              <a:t>carbon monoxide in expired breath</a:t>
            </a:r>
            <a:r>
              <a:rPr lang="en-US" dirty="0"/>
              <a:t>, displayed as parts per million (ppm) </a:t>
            </a:r>
          </a:p>
          <a:p>
            <a:pPr>
              <a:lnSpc>
                <a:spcPts val="2400"/>
              </a:lnSpc>
            </a:pPr>
            <a:r>
              <a:rPr lang="en-US" dirty="0"/>
              <a:t>CO monitors detect exposure to smoke </a:t>
            </a:r>
            <a:br>
              <a:rPr lang="en-US" dirty="0"/>
            </a:br>
            <a:r>
              <a:rPr lang="en-US" dirty="0"/>
              <a:t>in the previous </a:t>
            </a:r>
            <a:r>
              <a:rPr lang="en-US" b="1" dirty="0">
                <a:solidFill>
                  <a:schemeClr val="accent1"/>
                </a:solidFill>
              </a:rPr>
              <a:t>24 – 48 hours</a:t>
            </a:r>
          </a:p>
          <a:p>
            <a:pPr>
              <a:lnSpc>
                <a:spcPts val="2400"/>
              </a:lnSpc>
            </a:pPr>
            <a:r>
              <a:rPr lang="en-US" dirty="0"/>
              <a:t>Patients are required to hold their breath </a:t>
            </a:r>
            <a:br>
              <a:rPr lang="en-US" dirty="0"/>
            </a:br>
            <a:r>
              <a:rPr lang="en-US" dirty="0"/>
              <a:t>for </a:t>
            </a:r>
            <a:r>
              <a:rPr lang="en-US" b="1" dirty="0">
                <a:solidFill>
                  <a:schemeClr val="accent1"/>
                </a:solidFill>
              </a:rPr>
              <a:t>15 seconds</a:t>
            </a:r>
            <a:r>
              <a:rPr lang="en-US" b="1" dirty="0">
                <a:solidFill>
                  <a:srgbClr val="00B3FF"/>
                </a:solidFill>
              </a:rPr>
              <a:t> </a:t>
            </a:r>
            <a:r>
              <a:rPr lang="en-US" dirty="0"/>
              <a:t>(minimum 10 seconds) to equalize pressure in the lungs and allow </a:t>
            </a:r>
            <a:br>
              <a:rPr lang="en-US" dirty="0"/>
            </a:br>
            <a:r>
              <a:rPr lang="en-US" dirty="0"/>
              <a:t>CO to transfer between blood and lungs</a:t>
            </a:r>
          </a:p>
          <a:p>
            <a:pPr>
              <a:lnSpc>
                <a:spcPts val="2400"/>
              </a:lnSpc>
            </a:pPr>
            <a:r>
              <a:rPr lang="en-US" b="1" dirty="0">
                <a:solidFill>
                  <a:schemeClr val="accent1"/>
                </a:solidFill>
              </a:rPr>
              <a:t>Smoker reading = above 10ppm</a:t>
            </a:r>
          </a:p>
          <a:p>
            <a:pPr>
              <a:lnSpc>
                <a:spcPts val="2400"/>
              </a:lnSpc>
            </a:pPr>
            <a:r>
              <a:rPr lang="en-US" b="1" dirty="0"/>
              <a:t>Motivational tool, chart progress</a:t>
            </a:r>
          </a:p>
          <a:p>
            <a:pPr>
              <a:lnSpc>
                <a:spcPts val="2400"/>
              </a:lnSpc>
            </a:pPr>
            <a:endParaRPr lang="en-US" dirty="0"/>
          </a:p>
          <a:p>
            <a:pPr>
              <a:lnSpc>
                <a:spcPts val="2400"/>
              </a:lnSpc>
            </a:pPr>
            <a:endParaRPr lang="en-US" dirty="0"/>
          </a:p>
        </p:txBody>
      </p:sp>
      <p:pic>
        <p:nvPicPr>
          <p:cNvPr id="7" name="Picture 6">
            <a:extLst>
              <a:ext uri="{FF2B5EF4-FFF2-40B4-BE49-F238E27FC236}">
                <a16:creationId xmlns:a16="http://schemas.microsoft.com/office/drawing/2014/main" id="{2A9F581D-C25D-E849-7C6B-9E81C7D7E981}"/>
              </a:ext>
            </a:extLst>
          </p:cNvPr>
          <p:cNvPicPr>
            <a:picLocks noChangeAspect="1"/>
          </p:cNvPicPr>
          <p:nvPr/>
        </p:nvPicPr>
        <p:blipFill rotWithShape="1">
          <a:blip r:embed="rId3"/>
          <a:srcRect l="790" r="1072"/>
          <a:stretch/>
        </p:blipFill>
        <p:spPr>
          <a:xfrm>
            <a:off x="5976984" y="1219200"/>
            <a:ext cx="2893621" cy="2948493"/>
          </a:xfrm>
          <a:prstGeom prst="rect">
            <a:avLst/>
          </a:prstGeom>
          <a:ln>
            <a:noFill/>
          </a:ln>
          <a:effectLst>
            <a:outerShdw blurRad="254000" dist="63500" dir="5400000" algn="ctr" rotWithShape="0">
              <a:srgbClr val="000000">
                <a:alpha val="20000"/>
              </a:srgbClr>
            </a:outerShdw>
          </a:effectLst>
        </p:spPr>
      </p:pic>
      <p:sp>
        <p:nvSpPr>
          <p:cNvPr id="6" name="Footer Placeholder 3">
            <a:extLst>
              <a:ext uri="{FF2B5EF4-FFF2-40B4-BE49-F238E27FC236}">
                <a16:creationId xmlns:a16="http://schemas.microsoft.com/office/drawing/2014/main" id="{36587A6D-156F-871A-3CF6-F7EED458ED2F}"/>
              </a:ext>
            </a:extLst>
          </p:cNvPr>
          <p:cNvSpPr>
            <a:spLocks noGrp="1"/>
          </p:cNvSpPr>
          <p:nvPr>
            <p:ph type="ftr" sz="quarter" idx="3"/>
          </p:nvPr>
        </p:nvSpPr>
        <p:spPr>
          <a:xfrm>
            <a:off x="593184" y="6356350"/>
            <a:ext cx="7866330" cy="365125"/>
          </a:xfrm>
        </p:spPr>
        <p:txBody>
          <a:bodyPr/>
          <a:lstStyle/>
          <a:p>
            <a:pPr>
              <a:defRPr/>
            </a:pPr>
            <a:r>
              <a:rPr lang="en-US" b="1" dirty="0"/>
              <a:t>Community mental health tobacco treatment training </a:t>
            </a:r>
            <a:endParaRPr lang="en-US" dirty="0"/>
          </a:p>
        </p:txBody>
      </p:sp>
      <p:pic>
        <p:nvPicPr>
          <p:cNvPr id="8" name="Picture 7">
            <a:extLst>
              <a:ext uri="{FF2B5EF4-FFF2-40B4-BE49-F238E27FC236}">
                <a16:creationId xmlns:a16="http://schemas.microsoft.com/office/drawing/2014/main" id="{35E73457-4242-A920-60BE-77DC6DE8BA01}"/>
              </a:ext>
            </a:extLst>
          </p:cNvPr>
          <p:cNvPicPr>
            <a:picLocks noChangeAspect="1"/>
          </p:cNvPicPr>
          <p:nvPr/>
        </p:nvPicPr>
        <p:blipFill rotWithShape="1">
          <a:blip r:embed="rId4"/>
          <a:srcRect r="12105"/>
          <a:stretch/>
        </p:blipFill>
        <p:spPr>
          <a:xfrm>
            <a:off x="6546577" y="4337222"/>
            <a:ext cx="1912937" cy="1606378"/>
          </a:xfrm>
          <a:prstGeom prst="rect">
            <a:avLst/>
          </a:prstGeom>
        </p:spPr>
      </p:pic>
      <p:pic>
        <p:nvPicPr>
          <p:cNvPr id="9" name="Picture 8">
            <a:extLst>
              <a:ext uri="{FF2B5EF4-FFF2-40B4-BE49-F238E27FC236}">
                <a16:creationId xmlns:a16="http://schemas.microsoft.com/office/drawing/2014/main" id="{17E49176-C2D7-4725-715C-A9701EBB0344}"/>
              </a:ext>
            </a:extLst>
          </p:cNvPr>
          <p:cNvPicPr>
            <a:picLocks noChangeAspect="1"/>
          </p:cNvPicPr>
          <p:nvPr/>
        </p:nvPicPr>
        <p:blipFill rotWithShape="1">
          <a:blip r:embed="rId5"/>
          <a:srcRect r="4943"/>
          <a:stretch/>
        </p:blipFill>
        <p:spPr>
          <a:xfrm>
            <a:off x="5976984" y="4869646"/>
            <a:ext cx="1005073" cy="841680"/>
          </a:xfrm>
          <a:prstGeom prst="rect">
            <a:avLst/>
          </a:prstGeom>
        </p:spPr>
      </p:pic>
    </p:spTree>
    <p:extLst>
      <p:ext uri="{BB962C8B-B14F-4D97-AF65-F5344CB8AC3E}">
        <p14:creationId xmlns:p14="http://schemas.microsoft.com/office/powerpoint/2010/main" val="108235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0566623"/>
      </p:ext>
    </p:extLst>
  </p:cSld>
  <p:clrMapOvr>
    <a:masterClrMapping/>
  </p:clrMapOvr>
</p:sld>
</file>

<file path=ppt/theme/theme1.xml><?xml version="1.0" encoding="utf-8"?>
<a:theme xmlns:a="http://schemas.openxmlformats.org/drawingml/2006/main" name="NCSCT">
  <a:themeElements>
    <a:clrScheme name="SMI green">
      <a:dk1>
        <a:srgbClr val="333333"/>
      </a:dk1>
      <a:lt1>
        <a:srgbClr val="FFFFFF"/>
      </a:lt1>
      <a:dk2>
        <a:srgbClr val="676767"/>
      </a:dk2>
      <a:lt2>
        <a:srgbClr val="FFFFFF"/>
      </a:lt2>
      <a:accent1>
        <a:srgbClr val="00BCBF"/>
      </a:accent1>
      <a:accent2>
        <a:srgbClr val="00393A"/>
      </a:accent2>
      <a:accent3>
        <a:srgbClr val="00D5D8"/>
      </a:accent3>
      <a:accent4>
        <a:srgbClr val="002728"/>
      </a:accent4>
      <a:accent5>
        <a:srgbClr val="007072"/>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20890</TotalTime>
  <Words>1365</Words>
  <Application>Microsoft Macintosh PowerPoint</Application>
  <PresentationFormat>On-screen Show (4:3)</PresentationFormat>
  <Paragraphs>111</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Century Gothic</vt:lpstr>
      <vt:lpstr>Lucida Grande</vt:lpstr>
      <vt:lpstr>System Font Regular</vt:lpstr>
      <vt:lpstr>NCSCT</vt:lpstr>
      <vt:lpstr>PowerPoint Presentation</vt:lpstr>
      <vt:lpstr>PowerPoint Presentation</vt:lpstr>
      <vt:lpstr>Carbon monoxide monitoring</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SOPHIA PAPADAKIS</cp:lastModifiedBy>
  <cp:revision>1733</cp:revision>
  <cp:lastPrinted>2021-04-19T06:44:37Z</cp:lastPrinted>
  <dcterms:created xsi:type="dcterms:W3CDTF">2019-04-01T09:21:54Z</dcterms:created>
  <dcterms:modified xsi:type="dcterms:W3CDTF">2022-08-10T07:47:42Z</dcterms:modified>
</cp:coreProperties>
</file>